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32"/>
  </p:notesMasterIdLst>
  <p:handoutMasterIdLst>
    <p:handoutMasterId r:id="rId33"/>
  </p:handoutMasterIdLst>
  <p:sldIdLst>
    <p:sldId id="256" r:id="rId3"/>
    <p:sldId id="308" r:id="rId4"/>
    <p:sldId id="309" r:id="rId5"/>
    <p:sldId id="310" r:id="rId6"/>
    <p:sldId id="283" r:id="rId7"/>
    <p:sldId id="299" r:id="rId8"/>
    <p:sldId id="296" r:id="rId9"/>
    <p:sldId id="281" r:id="rId10"/>
    <p:sldId id="285" r:id="rId11"/>
    <p:sldId id="322" r:id="rId12"/>
    <p:sldId id="337" r:id="rId13"/>
    <p:sldId id="323" r:id="rId14"/>
    <p:sldId id="338" r:id="rId15"/>
    <p:sldId id="324" r:id="rId16"/>
    <p:sldId id="325" r:id="rId17"/>
    <p:sldId id="339" r:id="rId18"/>
    <p:sldId id="326" r:id="rId19"/>
    <p:sldId id="340" r:id="rId20"/>
    <p:sldId id="327" r:id="rId21"/>
    <p:sldId id="328" r:id="rId22"/>
    <p:sldId id="329" r:id="rId23"/>
    <p:sldId id="341" r:id="rId24"/>
    <p:sldId id="342" r:id="rId25"/>
    <p:sldId id="343" r:id="rId26"/>
    <p:sldId id="535" r:id="rId27"/>
    <p:sldId id="334" r:id="rId28"/>
    <p:sldId id="295" r:id="rId29"/>
    <p:sldId id="336" r:id="rId30"/>
    <p:sldId id="260" r:id="rId31"/>
  </p:sldIdLst>
  <p:sldSz cx="12192000" cy="6858000"/>
  <p:notesSz cx="6794500" cy="9906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19C41F-49FD-08C4-625A-4F24402E9B6E}" name="Anna Elísabet Sæmundsdóttir - TR" initials="AS" userId="S::anna.saemundsdottir@tr.is::a5a2114c-e2b2-4c2e-a19e-9be5116218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2"/>
    <p:restoredTop sz="91967" autoAdjust="0"/>
  </p:normalViewPr>
  <p:slideViewPr>
    <p:cSldViewPr snapToGrid="0">
      <p:cViewPr varScale="1">
        <p:scale>
          <a:sx n="89" d="100"/>
          <a:sy n="89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8" d="100"/>
          <a:sy n="168" d="100"/>
        </p:scale>
        <p:origin x="52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B2496B-1C96-EDE2-466E-A70927D082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ABAB0-456E-59CF-3FA1-18862D1C9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C9A71-3687-D348-B6FF-4BCD119BBB79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C148D-163D-8711-C7E4-C0F052EF12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F214C-2956-A905-EB39-61031D1221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36B93-2BCD-8E4F-8973-28D92600699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7257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2E002-D881-D847-B177-E7E44C2FC6B9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4202-5CC5-2243-8B34-C23598A6A34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379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Dánarbætur hafa áhrif á sérstaka uppbót til framfærslu (skerðing vegna mæðralauna dottinn út).</a:t>
            </a:r>
          </a:p>
          <a:p>
            <a:endParaRPr lang="is-IS" dirty="0"/>
          </a:p>
          <a:p>
            <a:r>
              <a:rPr lang="is-IS" b="1" dirty="0">
                <a:solidFill>
                  <a:srgbClr val="4E5453"/>
                </a:solidFill>
                <a:effectLst/>
                <a:latin typeface="Trebuchet MS" panose="020B0603020202020204" pitchFamily="34" charset="0"/>
              </a:rPr>
              <a:t>Tafla 3. Tegund lífeyris Skerðingarhlutfall 2023</a:t>
            </a:r>
          </a:p>
          <a:p>
            <a:r>
              <a:rPr lang="is-IS" b="0" dirty="0">
                <a:solidFill>
                  <a:srgbClr val="4E5453"/>
                </a:solidFill>
                <a:effectLst/>
                <a:latin typeface="Trebuchet MS" panose="020B0603020202020204" pitchFamily="34" charset="0"/>
              </a:rPr>
              <a:t>Örorku- og endurhæfingarlífeyrir 9%</a:t>
            </a:r>
          </a:p>
          <a:p>
            <a:r>
              <a:rPr lang="is-IS" b="0" dirty="0">
                <a:solidFill>
                  <a:srgbClr val="4E5453"/>
                </a:solidFill>
                <a:effectLst/>
                <a:latin typeface="Trebuchet MS" panose="020B0603020202020204" pitchFamily="34" charset="0"/>
              </a:rPr>
              <a:t>Aldursviðbót er fast hlutfall og miðast við aldur við fyrsta örorkumat9%</a:t>
            </a:r>
          </a:p>
          <a:p>
            <a:r>
              <a:rPr lang="is-IS" b="0" dirty="0">
                <a:solidFill>
                  <a:srgbClr val="4E5453"/>
                </a:solidFill>
                <a:effectLst/>
                <a:latin typeface="Trebuchet MS" panose="020B0603020202020204" pitchFamily="34" charset="0"/>
              </a:rPr>
              <a:t>Örorkustyrkur 8.25%</a:t>
            </a:r>
          </a:p>
          <a:p>
            <a:r>
              <a:rPr lang="is-IS" b="0" dirty="0">
                <a:solidFill>
                  <a:srgbClr val="4E5453"/>
                </a:solidFill>
                <a:effectLst/>
                <a:latin typeface="Trebuchet MS" panose="020B0603020202020204" pitchFamily="34" charset="0"/>
              </a:rPr>
              <a:t>Tekjutrygging: Viðmiðunartekjur lífeyris vegna lífeyrisjóðstekna.38,35%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14202-5CC5-2243-8B34-C23598A6A34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412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Sé lífeyrisþegi með ungmenni á heimilinu þarf að skila skólavottorði ungmennis til að réttur myndist.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14202-5CC5-2243-8B34-C23598A6A344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002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14202-5CC5-2243-8B34-C23598A6A344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972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79C3AE-76F4-3875-F95F-A7C5AFF25D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34CB3F-B786-BD39-E3E8-6641FB99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244" y="996723"/>
            <a:ext cx="1656361" cy="1141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661E1E-B79D-16C6-1881-F7D4CE034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244" y="22352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☞CERA MEDIUM" panose="020B0600000000000000" pitchFamily="34" charset="77"/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9266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1F9D-8FCF-DDC2-2DF4-3122279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FBD73-3F5C-32F0-A0E6-1784F5445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FF9F-77C5-812B-ADB4-B95B28F7E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BF288-897B-86CE-EB17-D9C5B983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72179-199F-92B2-F290-7B32DD78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B9F5E-CBD6-7747-BC56-B107B675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703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D4C6-7881-62D1-6725-FD1DA0D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979" y="1883029"/>
            <a:ext cx="504444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☞CERA MEDIUM" panose="020B0600000000000000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A988-42E1-A4B3-097F-CB180570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979" y="3343529"/>
            <a:ext cx="5931794" cy="31769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1pPr>
            <a:lvl2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2pPr>
            <a:lvl3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3pPr>
            <a:lvl4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4pPr>
            <a:lvl5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762A040-6F53-81E0-53EE-2243252E3C0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19227" y="403124"/>
            <a:ext cx="5265496" cy="61173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988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E10E18-E68B-F67C-FADD-FE99150E7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A2A01C-ED05-E8A6-0014-D59D9D48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0889" y="387077"/>
            <a:ext cx="798198" cy="5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8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D4C6-7881-62D1-6725-FD1DA0D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59" y="644165"/>
            <a:ext cx="9633318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☞CERA MEDIUM" panose="020B0600000000000000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A988-42E1-A4B3-097F-CB180570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9" y="2104665"/>
            <a:ext cx="9633318" cy="31769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1pPr>
            <a:lvl2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2pPr>
            <a:lvl3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3pPr>
            <a:lvl4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4pPr>
            <a:lvl5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8125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B5BFEB-03C3-E69C-95EA-67306F167E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5B85B-1DC3-6C00-904A-328538AD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243"/>
            <a:ext cx="5044442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F9F5B-727A-B17D-EA7B-66FB53A0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1BD04-AA4D-38FE-F706-97A5A22C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A9843-10EC-9CDD-1D58-B85B04D2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7FB1EF-EA4A-B200-7305-9D2769C90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8146" y="365125"/>
            <a:ext cx="828235" cy="566367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3E632D-BA56-ED52-8E2B-F624AFA30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0470"/>
            <a:ext cx="3932237" cy="3168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91C69B-6BCD-EE24-15AA-170128AE7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040243"/>
            <a:ext cx="468850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900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7876D-E8CC-7B50-64E6-FDB9BF91B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47634F-9EBD-59D7-2B29-B25BC27E8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5062" y="2457021"/>
            <a:ext cx="2821875" cy="19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79C3AE-76F4-3875-F95F-A7C5AFF25D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61E1E-B79D-16C6-1881-F7D4CE034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244" y="22352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☞CERA MEDIUM" panose="020B0600000000000000" pitchFamily="34" charset="77"/>
              </a:defRPr>
            </a:lvl1pPr>
          </a:lstStyle>
          <a:p>
            <a:endParaRPr lang="x-non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52D8537-03F3-5EFF-8F7C-419A4438D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244" y="996723"/>
            <a:ext cx="4085475" cy="11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3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168B-E13B-E680-81A4-422988EC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5"/>
            <a:ext cx="5429612" cy="2726795"/>
          </a:xfrm>
        </p:spPr>
        <p:txBody>
          <a:bodyPr anchor="b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2BD8-D5F8-A4EC-3466-F4FCE753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3324315"/>
            <a:ext cx="5429612" cy="30131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153B7-FA83-18AD-B5D3-8D1071DFB976}"/>
              </a:ext>
            </a:extLst>
          </p:cNvPr>
          <p:cNvSpPr/>
          <p:nvPr userDrawn="1"/>
        </p:nvSpPr>
        <p:spPr>
          <a:xfrm>
            <a:off x="0" y="0"/>
            <a:ext cx="44181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5D1C4C-7856-B4D5-2601-2EF9B704A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23" y="2255924"/>
            <a:ext cx="2701480" cy="17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153B7-FA83-18AD-B5D3-8D1071DFB976}"/>
              </a:ext>
            </a:extLst>
          </p:cNvPr>
          <p:cNvSpPr/>
          <p:nvPr userDrawn="1"/>
        </p:nvSpPr>
        <p:spPr>
          <a:xfrm>
            <a:off x="7773822" y="0"/>
            <a:ext cx="44181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EA1F6C6-24F9-6758-B05E-54F7DA487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0124" y="2106414"/>
            <a:ext cx="3227564" cy="219616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65A570-DBBD-E009-8B10-AAC1FBEB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312" y="3844836"/>
            <a:ext cx="5429612" cy="30131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96E2E1-700A-0421-BD4D-C7607CC46B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312" y="387077"/>
            <a:ext cx="1887259" cy="5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EE692-1C23-98F9-279A-9E316562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" y="792305"/>
            <a:ext cx="5429612" cy="272679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49913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153B7-FA83-18AD-B5D3-8D1071DFB976}"/>
              </a:ext>
            </a:extLst>
          </p:cNvPr>
          <p:cNvSpPr/>
          <p:nvPr userDrawn="1"/>
        </p:nvSpPr>
        <p:spPr>
          <a:xfrm>
            <a:off x="0" y="0"/>
            <a:ext cx="441817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520591B-AEBE-668C-C490-F7C12C571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440" y="2125421"/>
            <a:ext cx="2539295" cy="18954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0250EF-C00A-5C31-D794-819FE8A8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5"/>
            <a:ext cx="5429612" cy="272679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175151-772B-3B41-C233-F9AC7135F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3324315"/>
            <a:ext cx="5429612" cy="30131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82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168B-E13B-E680-81A4-422988EC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5"/>
            <a:ext cx="5429612" cy="2726795"/>
          </a:xfrm>
        </p:spPr>
        <p:txBody>
          <a:bodyPr anchor="b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2BD8-D5F8-A4EC-3466-F4FCE753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3324315"/>
            <a:ext cx="5429612" cy="30131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153B7-FA83-18AD-B5D3-8D1071DFB976}"/>
              </a:ext>
            </a:extLst>
          </p:cNvPr>
          <p:cNvSpPr/>
          <p:nvPr userDrawn="1"/>
        </p:nvSpPr>
        <p:spPr>
          <a:xfrm>
            <a:off x="0" y="0"/>
            <a:ext cx="44181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5D1C4C-7856-B4D5-2601-2EF9B704A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23" y="2255924"/>
            <a:ext cx="2701480" cy="17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1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153B7-FA83-18AD-B5D3-8D1071DFB976}"/>
              </a:ext>
            </a:extLst>
          </p:cNvPr>
          <p:cNvSpPr/>
          <p:nvPr userDrawn="1"/>
        </p:nvSpPr>
        <p:spPr>
          <a:xfrm>
            <a:off x="7773822" y="0"/>
            <a:ext cx="44181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898DAC3-A55A-BC4E-E098-538E93346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312" y="3844836"/>
            <a:ext cx="5429612" cy="30131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34E44A5-B160-7FBD-45E2-16C095C7B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312" y="387077"/>
            <a:ext cx="1887259" cy="527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188ADB-57FE-9905-C0E7-254F47B2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" y="792305"/>
            <a:ext cx="5429612" cy="272679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D235027-1462-56FE-D60A-48F8732B4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1749" y="1733326"/>
            <a:ext cx="3342319" cy="26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6A3AA-5E65-BD8B-F7DF-24DA6DC621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61E1E-B79D-16C6-1881-F7D4CE0348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0244" y="22352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  <a:latin typeface="☞CERA MEDIUM" panose="020B0600000000000000" pitchFamily="34" charset="77"/>
              </a:defRPr>
            </a:lvl1pPr>
          </a:lstStyle>
          <a:p>
            <a:r>
              <a:rPr lang="x-none" dirty="0"/>
              <a:t>Ljós milliglæra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25A0-A763-E681-91F1-EAF760ED3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244" y="866870"/>
            <a:ext cx="1492223" cy="10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50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2A35-F7D7-475D-54C5-89C9BB87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8534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50AA-C856-AD65-2EDA-D2F5F93E2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27B01-B7E0-00E1-C9BD-FF1714795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506C0-6BAC-89FF-B05B-F258244A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244BB-A768-DB47-1552-07605015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E7AAF-B8EA-92DD-8CB9-54231C9A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8829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8348-D8F0-8777-F2B0-CF13344E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CFF7-6A2B-4239-CFB4-CCD2AE2E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A76C4-C3B6-F6AB-3DBD-7C169E21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CA120-FA8D-37FD-87A2-48C109228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72668-631A-9F34-9F50-08190FE4A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B44D4-140F-8EEB-9BBF-674BE62D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E7B49-3795-9BFC-C3AF-A8FCD2AF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156BB-1A37-A200-94B7-938A7DD9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979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45CA-844E-F2AB-2486-7D5ABD9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20B3C-BF86-8CA6-CB36-C3EFCC14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3D8B-327E-6900-8442-66A80533A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51FC-A743-F00C-15B2-63FABC6A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8A1A8-0096-58F0-05D9-205221C5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09317-A1A6-09FB-AEA1-514FD099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670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1F9D-8FCF-DDC2-2DF4-3122279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FBD73-3F5C-32F0-A0E6-1784F5445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FF9F-77C5-812B-ADB4-B95B28F7E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BF288-897B-86CE-EB17-D9C5B983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72179-199F-92B2-F290-7B32DD78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B9F5E-CBD6-7747-BC56-B107B675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4264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D4C6-7881-62D1-6725-FD1DA0D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979" y="1883029"/>
            <a:ext cx="504444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☞CERA MEDIUM" panose="020B0600000000000000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A988-42E1-A4B3-097F-CB180570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979" y="3343529"/>
            <a:ext cx="5931794" cy="31769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1pPr>
            <a:lvl2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2pPr>
            <a:lvl3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3pPr>
            <a:lvl4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4pPr>
            <a:lvl5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0074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B5BFEB-03C3-E69C-95EA-67306F167E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5B85B-1DC3-6C00-904A-328538AD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243"/>
            <a:ext cx="5044442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F9F5B-727A-B17D-EA7B-66FB53A0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1BD04-AA4D-38FE-F706-97A5A22C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A9843-10EC-9CDD-1D58-B85B04D2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3E632D-BA56-ED52-8E2B-F624AFA30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0470"/>
            <a:ext cx="3932237" cy="3168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91C69B-6BCD-EE24-15AA-170128AE7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040243"/>
            <a:ext cx="468850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AB851D-7FDD-309B-1F23-D579FB974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45811"/>
            <a:ext cx="1887259" cy="5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0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7876D-E8CC-7B50-64E6-FDB9BF91B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62CDDD5-DF77-126C-4E42-C931D001F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058" y="2709277"/>
            <a:ext cx="5153875" cy="14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84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D4C6-7881-62D1-6725-FD1DA0D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979" y="1883029"/>
            <a:ext cx="504444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☞CERA MEDIUM" panose="020B0600000000000000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A988-42E1-A4B3-097F-CB1805701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979" y="3343529"/>
            <a:ext cx="5931794" cy="31769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1pPr>
            <a:lvl2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2pPr>
            <a:lvl3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3pPr>
            <a:lvl4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4pPr>
            <a:lvl5pPr>
              <a:defRPr>
                <a:solidFill>
                  <a:schemeClr val="tx1"/>
                </a:solidFill>
                <a:latin typeface="☞CERA MEDIUM" panose="020B0600000000000000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762A040-6F53-81E0-53EE-2243252E3C0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19227" y="403124"/>
            <a:ext cx="5265496" cy="61173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383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153B7-FA83-18AD-B5D3-8D1071DFB976}"/>
              </a:ext>
            </a:extLst>
          </p:cNvPr>
          <p:cNvSpPr/>
          <p:nvPr userDrawn="1"/>
        </p:nvSpPr>
        <p:spPr>
          <a:xfrm>
            <a:off x="7773822" y="0"/>
            <a:ext cx="44181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EA1F6C6-24F9-6758-B05E-54F7DA487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0124" y="2106414"/>
            <a:ext cx="3227564" cy="21961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F4A17DD-0A3A-17C0-0E8D-4F5FC685E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312" y="387077"/>
            <a:ext cx="756355" cy="51721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65A570-DBBD-E009-8B10-AAC1FBEB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312" y="3844836"/>
            <a:ext cx="5429612" cy="30131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D40EB6-1151-A3D1-6A4C-981CADA9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" y="794565"/>
            <a:ext cx="5429612" cy="272679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2569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153B7-FA83-18AD-B5D3-8D1071DFB976}"/>
              </a:ext>
            </a:extLst>
          </p:cNvPr>
          <p:cNvSpPr/>
          <p:nvPr userDrawn="1"/>
        </p:nvSpPr>
        <p:spPr>
          <a:xfrm>
            <a:off x="0" y="0"/>
            <a:ext cx="441817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520591B-AEBE-668C-C490-F7C12C571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440" y="2125421"/>
            <a:ext cx="2539295" cy="18954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0250EF-C00A-5C31-D794-819FE8A8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5"/>
            <a:ext cx="5429612" cy="272679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175151-772B-3B41-C233-F9AC7135F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3324315"/>
            <a:ext cx="5429612" cy="30131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58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153B7-FA83-18AD-B5D3-8D1071DFB976}"/>
              </a:ext>
            </a:extLst>
          </p:cNvPr>
          <p:cNvSpPr/>
          <p:nvPr userDrawn="1"/>
        </p:nvSpPr>
        <p:spPr>
          <a:xfrm>
            <a:off x="7773822" y="0"/>
            <a:ext cx="44181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4A17DD-0A3A-17C0-0E8D-4F5FC68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312" y="387077"/>
            <a:ext cx="756355" cy="51721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898DAC3-A55A-BC4E-E098-538E93346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312" y="3844836"/>
            <a:ext cx="5429612" cy="30131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A3914-AB45-9B36-C579-8B3A163B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" y="794565"/>
            <a:ext cx="5429612" cy="272679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</a:t>
            </a:r>
            <a:endParaRPr lang="x-non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788B84-900C-98B1-E1AB-24914A8922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1749" y="1733326"/>
            <a:ext cx="3342319" cy="26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8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6A3AA-5E65-BD8B-F7DF-24DA6DC621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61E1E-B79D-16C6-1881-F7D4CE0348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0244" y="22352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  <a:latin typeface="☞CERA MEDIUM" panose="020B0600000000000000" pitchFamily="34" charset="77"/>
              </a:defRPr>
            </a:lvl1pPr>
          </a:lstStyle>
          <a:p>
            <a:r>
              <a:rPr lang="x-none" dirty="0"/>
              <a:t>Ljós milliglæra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40A35B-7FAD-BEF6-C269-37CECF153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243" y="956229"/>
            <a:ext cx="1040771" cy="7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2A35-F7D7-475D-54C5-89C9BB87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85349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50AA-C856-AD65-2EDA-D2F5F93E2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27B01-B7E0-00E1-C9BD-FF1714795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506C0-6BAC-89FF-B05B-F258244A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244BB-A768-DB47-1552-07605015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E7AAF-B8EA-92DD-8CB9-54231C9A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950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8348-D8F0-8777-F2B0-CF13344E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CFF7-6A2B-4239-CFB4-CCD2AE2E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A76C4-C3B6-F6AB-3DBD-7C169E21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CA120-FA8D-37FD-87A2-48C109228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72668-631A-9F34-9F50-08190FE4A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B44D4-140F-8EEB-9BBF-674BE62D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E7B49-3795-9BFC-C3AF-A8FCD2AF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156BB-1A37-A200-94B7-938A7DD9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229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45CA-844E-F2AB-2486-7D5ABD9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20B3C-BF86-8CA6-CB36-C3EFCC14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73D8B-327E-6900-8442-66A80533A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51FC-A743-F00C-15B2-63FABC6A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17248-5EC0-1942-AC62-CFA9D2A3BC2A}" type="datetimeFigureOut">
              <a:rPr lang="x-none" smtClean="0"/>
              <a:t>1/24/2024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8A1A8-0096-58F0-05D9-205221C5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09317-A1A6-09FB-AEA1-514FD099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860DA-A345-6246-BCC1-212090C83C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907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4.sv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518B3-E32E-40EE-BF5B-3F8E6B61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2" y="365125"/>
            <a:ext cx="9219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EA63E-057C-C41B-4D87-4A7E46E20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202" y="1825625"/>
            <a:ext cx="101066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482F78-34D0-FFD1-EE43-5160E2B2E56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80889" y="387077"/>
            <a:ext cx="798198" cy="5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2" r:id="rId5"/>
    <p:sldLayoutId id="2147483663" r:id="rId6"/>
    <p:sldLayoutId id="2147483652" r:id="rId7"/>
    <p:sldLayoutId id="2147483653" r:id="rId8"/>
    <p:sldLayoutId id="2147483656" r:id="rId9"/>
    <p:sldLayoutId id="2147483657" r:id="rId10"/>
    <p:sldLayoutId id="2147483650" r:id="rId11"/>
    <p:sldLayoutId id="2147483681" r:id="rId12"/>
    <p:sldLayoutId id="2147483664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☞CERA MEDIUM" panose="020B0600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518B3-E32E-40EE-BF5B-3F8E6B61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2" y="365125"/>
            <a:ext cx="9219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EA63E-057C-C41B-4D87-4A7E46E20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202" y="1825625"/>
            <a:ext cx="101066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C04225-ED4F-4F46-53DC-A50FBA8FD1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05971" y="387077"/>
            <a:ext cx="2209859" cy="6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☞CERA MEDIUM" panose="020B0600000000000000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85E6-3652-6699-C918-E607092E1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2715721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is-IS" b="1" dirty="0"/>
              <a:t>Greiðslur og réttindi </a:t>
            </a:r>
            <a:br>
              <a:rPr lang="is-IS" b="1" dirty="0"/>
            </a:br>
            <a:r>
              <a:rPr lang="is-IS" sz="4000" b="1" dirty="0"/>
              <a:t>Örorku- og endurhæfingarlífeyrir</a:t>
            </a:r>
            <a:br>
              <a:rPr lang="is-IS" sz="3100" b="1" dirty="0"/>
            </a:br>
            <a:r>
              <a:rPr lang="is-IS" sz="2700" b="1" dirty="0"/>
              <a:t>Anna Hugrún Jónasdóttir</a:t>
            </a:r>
            <a:br>
              <a:rPr lang="is-IS" sz="2700" b="1"/>
            </a:br>
            <a:r>
              <a:rPr lang="is-IS" sz="2700" b="1"/>
              <a:t>Teymisstjóri á þjónustusviði</a:t>
            </a:r>
            <a:br>
              <a:rPr lang="is-IS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303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2684-046E-7896-64D9-6E5EB5E7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6"/>
            <a:ext cx="5429612" cy="961368"/>
          </a:xfrm>
        </p:spPr>
        <p:txBody>
          <a:bodyPr>
            <a:normAutofit/>
          </a:bodyPr>
          <a:lstStyle/>
          <a:p>
            <a:r>
              <a:rPr lang="is-IS" sz="3200" dirty="0"/>
              <a:t>Tekjur skipt í 4 flokka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897F4-17A0-4BBA-BB95-CB6635F7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1770434"/>
            <a:ext cx="6619944" cy="36284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b="1" dirty="0">
                <a:solidFill>
                  <a:schemeClr val="accent2">
                    <a:lumMod val="75000"/>
                  </a:schemeClr>
                </a:solidFill>
              </a:rPr>
              <a:t>Atvinnutekjur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b="1" dirty="0">
                <a:solidFill>
                  <a:schemeClr val="accent2">
                    <a:lumMod val="75000"/>
                  </a:schemeClr>
                </a:solidFill>
              </a:rPr>
              <a:t>Lífeyrissjóðstekjur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b="1" dirty="0">
                <a:solidFill>
                  <a:schemeClr val="accent2">
                    <a:lumMod val="75000"/>
                  </a:schemeClr>
                </a:solidFill>
              </a:rPr>
              <a:t>Skattskyldar aðrar tekjur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b="1" dirty="0">
                <a:solidFill>
                  <a:schemeClr val="accent2">
                    <a:lumMod val="75000"/>
                  </a:schemeClr>
                </a:solidFill>
              </a:rPr>
              <a:t>Fjármagnstekjur</a:t>
            </a:r>
          </a:p>
          <a:p>
            <a:pPr marL="342900" indent="-342900"/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fontAlgn="base"/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Mismunandi reglur um útreikninga og frítekjumörk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​</a:t>
            </a:r>
          </a:p>
          <a:p>
            <a:pPr marL="800100" lvl="1" indent="-342900" fontAlgn="base"/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Alltaf reiknað á ársgrundvelli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​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1589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FC83-DCC5-962A-EF60-501A0B26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08058"/>
            <a:ext cx="5429612" cy="1026854"/>
          </a:xfrm>
        </p:spPr>
        <p:txBody>
          <a:bodyPr>
            <a:normAutofit/>
          </a:bodyPr>
          <a:lstStyle/>
          <a:p>
            <a:pPr algn="ctr"/>
            <a:r>
              <a:rPr lang="is-IS" sz="3600" b="1" dirty="0"/>
              <a:t>Tekjur til útreiknings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23859-9A46-EFC6-ADCB-D5ED129BA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1932495"/>
            <a:ext cx="7110138" cy="4404984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Undantekningar í lögum varðandi frítekjumörk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Mismunandi reglur vegna tekna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Áður aflað – tekjur utan bótatímabils hefur ekki áhrif – undantekningar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Þegar fólk er að byrja á lífeyri þá hafa tekjur sem er aflað áður en fólk byrjar á lífeyri ekki áhrif 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is-IS" sz="2000" b="0" i="0" dirty="0">
                <a:solidFill>
                  <a:srgbClr val="4C5B5C"/>
                </a:solidFill>
                <a:effectLst/>
                <a:latin typeface="Calibri" panose="020F0502020204030204" pitchFamily="34" charset="0"/>
              </a:rPr>
              <a:t>​</a:t>
            </a:r>
            <a:endParaRPr lang="is-IS" sz="2000" b="0" i="0" dirty="0">
              <a:solidFill>
                <a:srgbClr val="4C5B5C"/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9808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F9E0-D687-C597-87F1-ACCF220C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6"/>
            <a:ext cx="5429612" cy="1233742"/>
          </a:xfrm>
        </p:spPr>
        <p:txBody>
          <a:bodyPr>
            <a:normAutofit/>
          </a:bodyPr>
          <a:lstStyle/>
          <a:p>
            <a:pPr algn="ctr"/>
            <a:r>
              <a:rPr lang="is-IS" sz="3200" b="1" dirty="0"/>
              <a:t>Atvinnutekjur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30014-153B-3750-F69E-390A28052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1828800"/>
            <a:ext cx="6525677" cy="450867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Endurgjald fyrir hvers konar vinnu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Þáttaka á vinnumarkaði er forsenda greiðslnanna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Heimilt að færa niður á mánuði í tekjuáætlun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is-IS" b="0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is-IS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2362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62A6-D5E4-4ECE-5477-313D1746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6"/>
            <a:ext cx="5429612" cy="1422780"/>
          </a:xfrm>
        </p:spPr>
        <p:txBody>
          <a:bodyPr>
            <a:normAutofit/>
          </a:bodyPr>
          <a:lstStyle/>
          <a:p>
            <a:pPr algn="ctr"/>
            <a:r>
              <a:rPr lang="is-IS" sz="3200" b="1" dirty="0"/>
              <a:t>Lífeyrissjóðstekjur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EA23C-65E7-53C1-F6AE-C1F99E6A2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2083324"/>
            <a:ext cx="6252299" cy="4254155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Almennir lífeyrissjóðir – skyldubundin iðgjöld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era-Regular"/>
              </a:rPr>
              <a:t>Tilgreind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ra-Regular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era-Regular"/>
              </a:rPr>
              <a:t>séreign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Hefur yfirleitt áhrif á greiðslur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 Grunnlífeyrir örorku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Viðbótarlífeyrissparnaður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Hefur yfirleitt ekki áhrif á greiðslur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Undantekning: sérstök uppbót til framfærslu, sérstakur viðbótarstuðningur við aldraðra</a:t>
            </a:r>
            <a:endParaRPr lang="is-I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2677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C611-237F-9370-A313-A186B958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5"/>
            <a:ext cx="5429612" cy="912729"/>
          </a:xfrm>
        </p:spPr>
        <p:txBody>
          <a:bodyPr>
            <a:normAutofit/>
          </a:bodyPr>
          <a:lstStyle/>
          <a:p>
            <a:r>
              <a:rPr lang="is-IS" sz="3200" b="1" dirty="0"/>
              <a:t>Skattskyldar aðrar tekjur</a:t>
            </a:r>
            <a:endParaRPr lang="is-I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DF9B4-5F0A-D209-82AA-B5CB4F43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1595336"/>
            <a:ext cx="5429612" cy="474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Greiðslur frá stéttarfélagi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Greiðslur frá tryggingafélagi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Greiðslur frá sveitarfélagi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Félagsleg aðstoð sveitarfélaga hefur ekki áhrif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Fæðingarstyrkur</a:t>
            </a:r>
          </a:p>
        </p:txBody>
      </p:sp>
    </p:spTree>
    <p:extLst>
      <p:ext uri="{BB962C8B-B14F-4D97-AF65-F5344CB8AC3E}">
        <p14:creationId xmlns:p14="http://schemas.microsoft.com/office/powerpoint/2010/main" val="312616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C84A-84F6-CA89-352C-CDE8E92A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5"/>
            <a:ext cx="5429612" cy="766815"/>
          </a:xfrm>
        </p:spPr>
        <p:txBody>
          <a:bodyPr>
            <a:normAutofit/>
          </a:bodyPr>
          <a:lstStyle/>
          <a:p>
            <a:pPr algn="ctr"/>
            <a:r>
              <a:rPr lang="is-IS" sz="3200" dirty="0"/>
              <a:t>Fjármagnstekjur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5210A-9621-3FE1-4087-3DBA0E537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1412516"/>
            <a:ext cx="6836761" cy="45573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Innlánsvextir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Sala verðbréfa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Leigutekjur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Hagnaður af sölu hlutabréfa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Söluhagnaður</a:t>
            </a:r>
          </a:p>
          <a:p>
            <a:pPr marL="342900" indent="-342900"/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r>
              <a:rPr lang="is-IS" dirty="0">
                <a:solidFill>
                  <a:schemeClr val="accent2">
                    <a:lumMod val="75000"/>
                  </a:schemeClr>
                </a:solidFill>
                <a:latin typeface="Cera-Regular"/>
              </a:rPr>
              <a:t>Fjármagnstekjur eru sameiginlegar tekjur hjóna, það  skiptir ekki máli hver er eigandi.  Tekjur skiptast jafnt á milli hjóna.​</a:t>
            </a: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/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0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2BFB-7444-4F7A-2AD5-C3DAC2BF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0" y="520521"/>
            <a:ext cx="6035482" cy="828891"/>
          </a:xfrm>
        </p:spPr>
        <p:txBody>
          <a:bodyPr>
            <a:noAutofit/>
          </a:bodyPr>
          <a:lstStyle/>
          <a:p>
            <a:r>
              <a:rPr lang="is-IS" sz="3200" b="1" i="0" u="none" strike="noStrike" dirty="0">
                <a:solidFill>
                  <a:srgbClr val="007339"/>
                </a:solidFill>
                <a:effectLst/>
                <a:latin typeface="Calibri" panose="020F0502020204030204" pitchFamily="34" charset="0"/>
              </a:rPr>
              <a:t>Nokkur hugtök vegna útreiknings</a:t>
            </a:r>
            <a:r>
              <a:rPr lang="is-IS" sz="3200" b="1" i="0" dirty="0">
                <a:solidFill>
                  <a:srgbClr val="007339"/>
                </a:solidFill>
                <a:effectLst/>
                <a:latin typeface="Calibri" panose="020F0502020204030204" pitchFamily="34" charset="0"/>
              </a:rPr>
              <a:t>​</a:t>
            </a:r>
            <a:endParaRPr lang="is-I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203A-B9ED-FA7F-B9F9-C9553C453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1659118"/>
            <a:ext cx="6035482" cy="4678361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Viðmiðunartekjur: Þær tekjur sem eru notaðar til útreiknings þegar búið er að taka tillit til allra frítekjumarka.  Allar tekjur sem viðkomandi hefur og búið að reikna inn frítekjumörk.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Einstaklingur er með lífeyrissjóð og atvinnutekjur það er mismunandi frítekjumörk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Atvinna. 300.000 – 200.000 = 100.000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Lífeyrissjóður. 100.000 – 27.000 =   73.000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is-IS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is-IS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Viðmiðunartekjur eru 173.000 kr. </a:t>
            </a:r>
            <a:r>
              <a:rPr lang="en-US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73430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CD9-8CEB-EB42-D310-0E817F4E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707" y="679397"/>
            <a:ext cx="5429612" cy="572261"/>
          </a:xfrm>
        </p:spPr>
        <p:txBody>
          <a:bodyPr>
            <a:normAutofit/>
          </a:bodyPr>
          <a:lstStyle/>
          <a:p>
            <a:r>
              <a:rPr lang="is-IS" sz="2800" b="1" dirty="0"/>
              <a:t>Nokkur hugtök vegna útreiknings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87CC5-A1B3-542F-D623-E50F24DB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221" y="1470581"/>
            <a:ext cx="7251540" cy="49517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chemeClr val="accent2">
                    <a:lumMod val="75000"/>
                  </a:schemeClr>
                </a:solidFill>
              </a:rPr>
              <a:t>Frítekjumark</a:t>
            </a: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: Sá punktur er tekjur byrja að hafa áhrif</a:t>
            </a:r>
          </a:p>
          <a:p>
            <a:pPr lvl="2"/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Ef frítekjumark er 200.000 þá hafa tekjur upp að þeim punkti ekki áhrif. 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Einstaklingur er með 300.000 kr. í laun. Frítekjumark vegna atvinnutekna* er 200.000 og því koma 100.000 til útreiknings lífeyris</a:t>
            </a:r>
            <a:r>
              <a:rPr lang="is-I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</a:p>
          <a:p>
            <a:endParaRPr lang="is-IS" sz="2000" dirty="0">
              <a:solidFill>
                <a:schemeClr val="accent2">
                  <a:lumMod val="75000"/>
                </a:schemeClr>
              </a:solidFill>
              <a:latin typeface="Cera-Regular"/>
            </a:endParaRPr>
          </a:p>
          <a:p>
            <a:endParaRPr lang="is-IS" sz="2000" dirty="0">
              <a:solidFill>
                <a:schemeClr val="accent2">
                  <a:lumMod val="75000"/>
                </a:schemeClr>
              </a:solidFill>
              <a:latin typeface="Cera-Regular"/>
            </a:endParaRPr>
          </a:p>
          <a:p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* </a:t>
            </a: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Mismunandi eftir bótaflokkum </a:t>
            </a:r>
            <a:endParaRPr lang="is-I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3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0846-DD0E-6D4D-030F-57378781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0" y="274045"/>
            <a:ext cx="6063763" cy="989147"/>
          </a:xfrm>
        </p:spPr>
        <p:txBody>
          <a:bodyPr>
            <a:normAutofit/>
          </a:bodyPr>
          <a:lstStyle/>
          <a:p>
            <a:r>
              <a:rPr lang="is-IS" sz="3200" b="1" dirty="0"/>
              <a:t>Nokkur hugtök vegna útreiknings</a:t>
            </a:r>
            <a:endParaRPr lang="is-I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BBC0D-6987-E4FA-51FE-02D673D5D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1743959"/>
            <a:ext cx="6421981" cy="459352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Skerðingarhlutfall: </a:t>
            </a: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Það hlutfall tekna sem hefur bein áhrif til lækkunar.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Dæmið að undan: Einstaklingur er með 300.000 kr. í tekjur.  100.000 koma til útreiknings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Ef skerðingarhlutfall* er 45% þá myndi 45% af 100.000 lækka greiðslur (45.000). 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Þ.e. Ef að bótaflokkur er 150.000 kr. þá myndi greiðslur lækka um 45.000 og viðkomandi fengi 105.000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 </a:t>
            </a:r>
            <a:r>
              <a:rPr lang="is-I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* Mismunandi eftir bótaflokkum 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4553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E94B-54B6-F705-7025-0C1C2F21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5"/>
            <a:ext cx="6695358" cy="1214287"/>
          </a:xfrm>
        </p:spPr>
        <p:txBody>
          <a:bodyPr>
            <a:normAutofit/>
          </a:bodyPr>
          <a:lstStyle/>
          <a:p>
            <a:r>
              <a:rPr lang="is-IS" sz="3200" b="1" dirty="0"/>
              <a:t>Frítekjumark og lækkun vegna tekna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1705D-6F70-A88E-7FE3-F31D5E48A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1913641"/>
            <a:ext cx="7176125" cy="442383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Lífeyrir (örorka/endurhæfing) samanstendur af nokkrum bótaflokkum sem hafa mismunandi frítekjumörk og skerðingarhlutfall. Einn einstaklingur getur haft: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Örorkulífeyri (grunnlífeyrir)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Aldurstengda örorkuuppbót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Tekjutrygging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Heimilisuppbót (fyrir þá sem búa einir)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Sérstök uppbót til framfærslu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Aðrir heimildabótaflokkar eins og t.d. uppbætur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0229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66AE-5526-A669-D961-D39334AB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92" y="350195"/>
            <a:ext cx="4100816" cy="719847"/>
          </a:xfrm>
        </p:spPr>
        <p:txBody>
          <a:bodyPr/>
          <a:lstStyle/>
          <a:p>
            <a:r>
              <a:rPr lang="is-IS" b="1" dirty="0"/>
              <a:t>Umsóknarferlið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291D35-9D85-2154-717F-80D6A4C1C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398" y="1385338"/>
            <a:ext cx="9240837" cy="161078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85E60-BBF5-D577-CFE3-843E33C92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197" y="2780880"/>
            <a:ext cx="3820058" cy="22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6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FC9D-402A-107A-CAAC-D6F75E2C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0" y="368315"/>
            <a:ext cx="6733066" cy="1010006"/>
          </a:xfrm>
        </p:spPr>
        <p:txBody>
          <a:bodyPr>
            <a:normAutofit/>
          </a:bodyPr>
          <a:lstStyle/>
          <a:p>
            <a:r>
              <a:rPr lang="is-IS" sz="3200" b="1" i="0" u="none" strike="noStrike" dirty="0">
                <a:solidFill>
                  <a:srgbClr val="007339"/>
                </a:solidFill>
                <a:effectLst/>
                <a:latin typeface="Calibri" panose="020F0502020204030204" pitchFamily="34" charset="0"/>
              </a:rPr>
              <a:t>Frítekjumark og lækkun vegna tekna</a:t>
            </a:r>
            <a:endParaRPr lang="is-I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7378B-4728-0B33-5D0A-16081AFC2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1682885"/>
            <a:ext cx="6629371" cy="4654594"/>
          </a:xfrm>
        </p:spPr>
        <p:txBody>
          <a:bodyPr>
            <a:normAutofit fontScale="8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Örorkulífeyrir </a:t>
            </a:r>
            <a:r>
              <a:rPr lang="en-US" sz="2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6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9 % skerðingarhlutfall og frítekjumark 2.575.220 kr.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2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Lífeyrissjóðsgreiðslur hafa ekki áhrif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2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Frítekjumark vegna fjármagnstekna er 98.640 kr.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2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Aldursviðbótr </a:t>
            </a:r>
            <a:r>
              <a:rPr lang="is-IS" sz="21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(reiknast út frá aldri við fyrsta örorkumat)</a:t>
            </a:r>
            <a:r>
              <a:rPr lang="en-US" sz="21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Sömu reglur og örorkulífeyrir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2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Tekjutrygging</a:t>
            </a:r>
            <a:r>
              <a:rPr lang="en-US" sz="2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6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38,35% skerðingarhlutfall og frítekjumark 0 kr.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2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Frítekjumark vegna lífeyrissjóðstekna 328.800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2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Frítekjumark vegna fjármagnstekna er 98.640 kr.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2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Frítekjumark vegna atvinnutekna er 2.400.000 kr. </a:t>
            </a:r>
            <a:r>
              <a:rPr lang="en-US" sz="2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2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Heimilisuppbót</a:t>
            </a:r>
            <a:r>
              <a:rPr lang="en-US" sz="2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6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Skerðingarhlutfall 12,96% og frítekjumark 0 kr.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Sama og tekjutrygging 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is-IS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428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803E-26C4-2F9D-D190-9766E263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6"/>
            <a:ext cx="6472926" cy="1092841"/>
          </a:xfrm>
        </p:spPr>
        <p:txBody>
          <a:bodyPr>
            <a:normAutofit/>
          </a:bodyPr>
          <a:lstStyle/>
          <a:p>
            <a:r>
              <a:rPr lang="is-IS" sz="3200" b="1" i="0" u="none" strike="noStrike" dirty="0">
                <a:solidFill>
                  <a:srgbClr val="007339"/>
                </a:solidFill>
                <a:effectLst/>
                <a:latin typeface="Calibri" panose="020F0502020204030204" pitchFamily="34" charset="0"/>
              </a:rPr>
              <a:t>Frítekjumark og lækkun vegna tekna</a:t>
            </a:r>
            <a:endParaRPr lang="is-I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56516-2780-0C1C-E1D0-B766B971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1555422"/>
            <a:ext cx="6327713" cy="4782057"/>
          </a:xfrm>
        </p:spPr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Sérstök uppbót við framfærslu 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1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19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Samanlagðar tekjur TR og aðrar tekjur lífeyrisþegans með ákveðnum undantekningum hafa áhrif á útreikning</a:t>
            </a:r>
            <a:r>
              <a:rPr lang="en-US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9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17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65% af tekjum lífeyrisþega hafa áhrif </a:t>
            </a:r>
            <a:r>
              <a:rPr lang="en-US" sz="17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7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17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Félagsleg aðstoð hefur ekki áhrif </a:t>
            </a:r>
            <a:r>
              <a:rPr lang="en-US" sz="17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7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17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Kostnaðaruppbætur hafa ekki áhrif (t.d. uppbót v/lyfja eða uppbót vegna rekstur bifreiða)</a:t>
            </a:r>
            <a:r>
              <a:rPr lang="en-US" sz="17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7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17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Orlofsuppbót og desemberuppbót, </a:t>
            </a:r>
            <a:r>
              <a:rPr lang="en-US" sz="17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7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17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Helmingur af aldurstengdu uppbótin hefur áhrif </a:t>
            </a:r>
            <a:r>
              <a:rPr lang="en-US" sz="17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7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17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95 % af tekjutryggingu hefur áhrif</a:t>
            </a:r>
            <a:r>
              <a:rPr lang="en-US" sz="17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7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19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Viðmiðunarupphæð: Með heimilisuppbót: 421.380 kr</a:t>
            </a:r>
            <a:r>
              <a:rPr lang="is-IS" sz="1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. </a:t>
            </a:r>
            <a:r>
              <a:rPr lang="en-US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19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Viðmiðunarupphæð: Ekki með heimilisuppbót :  335.128 kr.</a:t>
            </a:r>
            <a:r>
              <a:rPr lang="en-US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9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is-IS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☞CERA MEDIUM" panose="020B0600000000000000"/>
              </a:rPr>
              <a:t>​</a:t>
            </a:r>
            <a:endParaRPr lang="is-IS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Uppbót á lífeyri (heimildarbótaflokkar)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Reiknast samhliða öðrum tekjum upp í ákv. þak (þó eru undantekningar)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Þak er  313.514 kr.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is-IS" sz="18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591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4183-EE7D-FA50-AD49-CCCB5C0E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86" y="642057"/>
            <a:ext cx="7350478" cy="1252057"/>
          </a:xfrm>
        </p:spPr>
        <p:txBody>
          <a:bodyPr>
            <a:normAutofit/>
          </a:bodyPr>
          <a:lstStyle/>
          <a:p>
            <a:pPr algn="ctr"/>
            <a:r>
              <a:rPr lang="is-IS" sz="3600" b="1" dirty="0"/>
              <a:t>Útreikningur réttinda - grunnlífeyrir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FCEA-A812-AFFA-6B07-9FCF0E37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520" y="1972490"/>
            <a:ext cx="8523514" cy="3985249"/>
          </a:xfrm>
        </p:spPr>
        <p:txBody>
          <a:bodyPr>
            <a:normAutofit fontScale="25000" lnSpcReduction="20000"/>
          </a:bodyPr>
          <a:lstStyle/>
          <a:p>
            <a:pPr marL="0" indent="0" algn="l" rtl="0" fontAlgn="base">
              <a:buNone/>
            </a:pPr>
            <a:r>
              <a:rPr lang="is-IS" sz="7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Hver bótaflokkur reiknaður út frá reglunum</a:t>
            </a:r>
            <a:r>
              <a:rPr lang="en-US" sz="7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72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7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Dæmi: Örorkulífeyrisþegi með maka </a:t>
            </a:r>
            <a:r>
              <a:rPr lang="en-US" sz="7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72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7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sz="72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7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Fyrst finnum við það sem við köllum viðmiðunartekjur</a:t>
            </a:r>
            <a:r>
              <a:rPr lang="en-US" sz="7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72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6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Viðviðunartekjur </a:t>
            </a:r>
            <a:r>
              <a:rPr lang="is-IS" sz="6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örokulífeyris</a:t>
            </a:r>
            <a:r>
              <a:rPr lang="en-US" sz="68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68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6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lífeyrssjóður </a:t>
            </a:r>
            <a:r>
              <a:rPr lang="is-IS" sz="6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0 kr</a:t>
            </a:r>
            <a:r>
              <a:rPr lang="en-US" sz="68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68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6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fjármagnstekjur (512.302/2 =256.151)-98.640 = </a:t>
            </a:r>
            <a:r>
              <a:rPr lang="is-IS" sz="6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157.511 kr.</a:t>
            </a:r>
            <a:r>
              <a:rPr lang="en-US" sz="68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68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6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launatekjur </a:t>
            </a:r>
            <a:r>
              <a:rPr lang="is-IS" sz="68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129.048 kr. </a:t>
            </a:r>
            <a:r>
              <a:rPr lang="en-US" sz="68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68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7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sz="72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7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Hér eru viðmiðunartekjur 286.559 kr.  Viðmiðunartekjur undir 2.575.220 kr. (frítekjumark)  hafa ekki áhrif þar af leiðandi óskertur örorkulífeyrir eða 63.020 kr. </a:t>
            </a:r>
            <a:r>
              <a:rPr lang="en-US" sz="7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72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72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Aldurstengd örorkuppbót = 27.105 kr</a:t>
            </a:r>
            <a:r>
              <a:rPr lang="is-IS" sz="7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sz="72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7200" b="0" i="0" dirty="0">
              <a:solidFill>
                <a:srgbClr val="4C5B5C"/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563A00-96C6-064C-D878-57ECABA14791}"/>
              </a:ext>
            </a:extLst>
          </p:cNvPr>
          <p:cNvSpPr/>
          <p:nvPr/>
        </p:nvSpPr>
        <p:spPr>
          <a:xfrm>
            <a:off x="8717800" y="1548434"/>
            <a:ext cx="3474200" cy="136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indent="0">
              <a:buNone/>
            </a:pPr>
            <a:r>
              <a:rPr lang="is-IS" dirty="0"/>
              <a:t>Tekjur:</a:t>
            </a:r>
          </a:p>
          <a:p>
            <a:pPr marL="177800" lvl="2" indent="0">
              <a:buNone/>
            </a:pPr>
            <a:r>
              <a:rPr lang="is-IS" dirty="0"/>
              <a:t>lífeyrissjóður 2.296.914 kr. </a:t>
            </a:r>
          </a:p>
          <a:p>
            <a:pPr marL="177800" lvl="2" indent="0">
              <a:buNone/>
            </a:pPr>
            <a:r>
              <a:rPr lang="is-IS" dirty="0"/>
              <a:t>vextir af innistæðum  512.302 kr.</a:t>
            </a:r>
          </a:p>
          <a:p>
            <a:pPr marL="177800" lvl="2" indent="0">
              <a:buNone/>
            </a:pPr>
            <a:r>
              <a:rPr lang="is-IS" dirty="0"/>
              <a:t>atvinnutekjur 129.048 kr.</a:t>
            </a:r>
          </a:p>
        </p:txBody>
      </p:sp>
    </p:spTree>
    <p:extLst>
      <p:ext uri="{BB962C8B-B14F-4D97-AF65-F5344CB8AC3E}">
        <p14:creationId xmlns:p14="http://schemas.microsoft.com/office/powerpoint/2010/main" val="424499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4183-EE7D-FA50-AD49-CCCB5C0E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86" y="642057"/>
            <a:ext cx="7350478" cy="1252057"/>
          </a:xfrm>
        </p:spPr>
        <p:txBody>
          <a:bodyPr>
            <a:normAutofit/>
          </a:bodyPr>
          <a:lstStyle/>
          <a:p>
            <a:pPr algn="ctr"/>
            <a:r>
              <a:rPr lang="is-IS" sz="3600" b="1" dirty="0"/>
              <a:t>Útreikningur réttinda - tekjutrygging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FCEA-A812-AFFA-6B07-9FCF0E37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520" y="1972490"/>
            <a:ext cx="8523514" cy="3985249"/>
          </a:xfrm>
        </p:spPr>
        <p:txBody>
          <a:bodyPr>
            <a:normAutofit fontScale="85000" lnSpcReduction="20000"/>
          </a:bodyPr>
          <a:lstStyle/>
          <a:p>
            <a:pPr marL="0" indent="0" algn="l" rtl="0" fontAlgn="base">
              <a:buNone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Viðmiðunartekjur tekjutryggingar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is-I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lífeyrissjóður 2.296.914 kr. – 328.800 = </a:t>
            </a:r>
            <a:r>
              <a:rPr lang="is-I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1.968.114 kr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fjármagnstekjur (512.302/2 = 256.151) – 98.640 = </a:t>
            </a:r>
            <a:r>
              <a:rPr lang="is-I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157.511 kr.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launatekjur 129.048  kr. – 2.400.000 = </a:t>
            </a:r>
            <a:r>
              <a:rPr lang="is-IS" sz="20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0 kr.  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Hér eru viðmiðunartekjur </a:t>
            </a:r>
            <a:r>
              <a:rPr lang="is-IS" sz="24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2.125.625 kr </a:t>
            </a: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og frítekjumark tekjutryggingar er 0 kr. 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Skerðingarhlutfall tekjutryggingar er 38,35 %. 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2.125.625 * 38,35% = 815.177 kr.  sem tekjutrygging lækkar á ársgrundvelli.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815.177/12 = 67.931 lækkun á mánuði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Full tekjutrygging örorkulífeyrisþega er 201.807 kr. á mánuði 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191.105 – 67.931 = 133.876  kr. í tekjutryggingu á mánuði</a:t>
            </a:r>
            <a:r>
              <a:rPr lang="en-US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4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7200" b="0" i="0" dirty="0">
              <a:solidFill>
                <a:srgbClr val="4C5B5C"/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A47F07-46BE-FC1B-C2F4-DF2DB9646404}"/>
              </a:ext>
            </a:extLst>
          </p:cNvPr>
          <p:cNvSpPr/>
          <p:nvPr/>
        </p:nvSpPr>
        <p:spPr>
          <a:xfrm>
            <a:off x="8628668" y="1508288"/>
            <a:ext cx="3563332" cy="1149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I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indent="0">
              <a:buNone/>
            </a:pPr>
            <a:r>
              <a:rPr lang="is-IS" dirty="0"/>
              <a:t>Tekjur:</a:t>
            </a:r>
          </a:p>
          <a:p>
            <a:pPr marL="177800" lvl="2" indent="0">
              <a:buNone/>
            </a:pPr>
            <a:r>
              <a:rPr lang="is-IS" dirty="0"/>
              <a:t>lífeyrissjóður 2.296.914 kr. </a:t>
            </a:r>
          </a:p>
          <a:p>
            <a:pPr marL="177800" lvl="2" indent="0">
              <a:buNone/>
            </a:pPr>
            <a:r>
              <a:rPr lang="is-IS" dirty="0"/>
              <a:t>vextir af innistæðum  512.302 kr.</a:t>
            </a:r>
          </a:p>
          <a:p>
            <a:pPr marL="177800" lvl="2" indent="0">
              <a:buNone/>
            </a:pPr>
            <a:r>
              <a:rPr lang="is-IS" dirty="0"/>
              <a:t>tekjur af atvinnurekstri 129.048 kr.</a:t>
            </a:r>
          </a:p>
        </p:txBody>
      </p:sp>
    </p:spTree>
    <p:extLst>
      <p:ext uri="{BB962C8B-B14F-4D97-AF65-F5344CB8AC3E}">
        <p14:creationId xmlns:p14="http://schemas.microsoft.com/office/powerpoint/2010/main" val="203714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4183-EE7D-FA50-AD49-CCCB5C0E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0" y="642057"/>
            <a:ext cx="8234942" cy="1252057"/>
          </a:xfrm>
        </p:spPr>
        <p:txBody>
          <a:bodyPr>
            <a:normAutofit/>
          </a:bodyPr>
          <a:lstStyle/>
          <a:p>
            <a:pPr algn="ctr"/>
            <a:r>
              <a:rPr lang="is-IS" sz="3200" b="1" dirty="0"/>
              <a:t>Útreikningur sérstök uppbót til framfærslu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FCEA-A812-AFFA-6B07-9FCF0E37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520" y="1972490"/>
            <a:ext cx="8523514" cy="3985249"/>
          </a:xfrm>
        </p:spPr>
        <p:txBody>
          <a:bodyPr>
            <a:normAutofit fontScale="92500" lnSpcReduction="10000"/>
          </a:bodyPr>
          <a:lstStyle/>
          <a:p>
            <a:pPr marL="0" indent="0" algn="l" rtl="0" fontAlgn="base">
              <a:buNone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Viðmiðunartekjur: Samanlagðar tekjur TR og tekjur lífeyrisþegans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Allar tekjur lagðar saman og engin frítekjumörk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Lífeyrissjóður 2.296.920 kr.  -  </a:t>
            </a:r>
            <a:r>
              <a:rPr lang="is-IS" sz="16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pr. mán 191.410 kr. 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Fjármagnstekjur 512.302 kr. / 2 = 256.151 kr.  </a:t>
            </a:r>
            <a:r>
              <a:rPr lang="is-IS" sz="16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- pr. mán 21.346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Atvinnutekjur 129.048 kr – </a:t>
            </a:r>
            <a:r>
              <a:rPr lang="is-IS" sz="1600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pr. mán 10.754 kr. 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Samtals tekjur 223.510 * 65% = </a:t>
            </a:r>
            <a:r>
              <a:rPr lang="is-IS" sz="1600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145.281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Tryggingastofnun 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Grunnlífeyrir = 63.020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Aldurstengd örorkuuppbót = 27.105/2 = 13.552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Tekjutrygging = 133.875*95% = 127.181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Samtals tekjur frá TR = </a:t>
            </a:r>
            <a:r>
              <a:rPr lang="is-IS" sz="1600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203.753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Samtals tekjur = 203.753 + 145.281 = 349.034</a:t>
            </a:r>
          </a:p>
          <a:p>
            <a:pPr marL="0" indent="0" algn="l" rtl="0" fontAlgn="base">
              <a:buNone/>
            </a:pP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Uppbót til framfærslu, einstaklingur ekki með heimilisuppbót viðmið er 335.128 kr</a:t>
            </a:r>
            <a:r>
              <a:rPr lang="is-I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457200" lvl="1" indent="0" fontAlgn="base">
              <a:buNone/>
            </a:pPr>
            <a:r>
              <a:rPr lang="is-IS" sz="16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335.128 – 349.034 = 0 kr.</a:t>
            </a:r>
            <a:r>
              <a:rPr 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16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567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803E-26C4-2F9D-D190-9766E263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6"/>
            <a:ext cx="6472926" cy="1092841"/>
          </a:xfrm>
        </p:spPr>
        <p:txBody>
          <a:bodyPr>
            <a:normAutofit/>
          </a:bodyPr>
          <a:lstStyle/>
          <a:p>
            <a:pPr algn="ctr"/>
            <a:r>
              <a:rPr lang="is-IS" sz="3200" b="1" i="0" u="none" strike="noStrike" dirty="0">
                <a:solidFill>
                  <a:srgbClr val="007339"/>
                </a:solidFill>
                <a:effectLst/>
                <a:latin typeface="Calibri" panose="020F0502020204030204" pitchFamily="34" charset="0"/>
              </a:rPr>
              <a:t>Tekjuáætlanir</a:t>
            </a:r>
            <a:endParaRPr lang="is-I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56516-2780-0C1C-E1D0-B766B971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1508290"/>
            <a:ext cx="6327713" cy="4829190"/>
          </a:xfrm>
        </p:spPr>
        <p:txBody>
          <a:bodyPr>
            <a:normAutofit/>
          </a:bodyPr>
          <a:lstStyle/>
          <a:p>
            <a:pPr algn="l" rtl="0" fontAlgn="base"/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Tekjuáætlun er forsenda þess að hægt sé að reikna út greiðslur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 upphaf greiðslna þarf að skila inn tekjuáætlun þar sem einstaklingur áætlar aðrar greiðslur sem hann mögulega hefur 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​á </a:t>
            </a:r>
            <a:r>
              <a:rPr lang="en-US" sz="20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árinu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Það er á ábyrgð lífeyrisþega að gefa upp sem réttastar tekjur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Alltaf er hægt að breyta tekjuáætlun hvenær sem er innan ársins, best er að gera það á Mínum síðum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is-I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is-IS" sz="2000" b="0" i="0" dirty="0">
              <a:solidFill>
                <a:schemeClr val="accent2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41601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1B20-1C74-10F4-ACB5-55F58206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6"/>
            <a:ext cx="5429612" cy="1194832"/>
          </a:xfrm>
        </p:spPr>
        <p:txBody>
          <a:bodyPr>
            <a:normAutofit/>
          </a:bodyPr>
          <a:lstStyle/>
          <a:p>
            <a:r>
              <a:rPr lang="is-IS" sz="3200" dirty="0"/>
              <a:t>Tekjuáætlun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820C3-5C93-115A-35F7-B7708CD8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1838528"/>
            <a:ext cx="5429612" cy="4498951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Útreikningur miðast allt við árstekjur 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Útreikningur í hverjum mánuði miðast við 1/12 af árstekjum í tekjuáætlun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Jafnar greiðslur í hverjum mánuði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Ef tekjur er misjafnar þá hafa þær samt áhrif í öllum mánuðum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 áramót er útbúin tillaga að tekjuáætlun fyrir þá sem eru að fá lífeyrir. Mikilvægt að fara yfir þá áætlun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Ef tekjur breytast þá þarf að gera nýja tekjuáætlun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4166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4183-EE7D-FA50-AD49-CCCB5C0E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86" y="642058"/>
            <a:ext cx="7350478" cy="960500"/>
          </a:xfrm>
        </p:spPr>
        <p:txBody>
          <a:bodyPr>
            <a:normAutofit/>
          </a:bodyPr>
          <a:lstStyle/>
          <a:p>
            <a:pPr algn="ctr"/>
            <a:r>
              <a:rPr lang="is-IS" sz="2400" b="1" i="0" u="none" strike="noStrike" dirty="0">
                <a:solidFill>
                  <a:srgbClr val="007339"/>
                </a:solidFill>
                <a:effectLst/>
                <a:latin typeface="Calibri" panose="020F0502020204030204" pitchFamily="34" charset="0"/>
              </a:rPr>
              <a:t>Endurreikningur á tekjum - uppgjör</a:t>
            </a:r>
            <a:r>
              <a:rPr lang="is-IS" sz="2400" b="1" i="0" dirty="0">
                <a:solidFill>
                  <a:srgbClr val="007339"/>
                </a:solidFill>
                <a:effectLst/>
                <a:latin typeface="Calibri" panose="020F0502020204030204" pitchFamily="34" charset="0"/>
              </a:rPr>
              <a:t>​</a:t>
            </a:r>
            <a:endParaRPr lang="is-I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FCEA-A812-AFFA-6B07-9FCF0E37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520" y="1972491"/>
            <a:ext cx="8523514" cy="3418012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Ár hvert þegar tekjur ársins liggja fyrir  samkvæmt skattframtali eru endanleg réttindi ársins reiknuð hjá lífeyrisþegum.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Tekjur á skattframtali eru bornar saman við greiðslur frá TR og réttindi ársins reiknuð uppá nýtt.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Einstaklingar fá alltaf rétt á endanum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Inneiginir greiddar út en skuldir innheimtar</a:t>
            </a:r>
            <a:r>
              <a:rPr lang="is-I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is-I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Mjög mikilvægt að hafa tekjuáætlunina sem næst raunverulegum tekjum svo það myndast ekki misræmi í uppgjöri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14855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35BA-D81E-9ADB-1F73-C1108B76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891" y="274046"/>
            <a:ext cx="5429612" cy="772330"/>
          </a:xfrm>
        </p:spPr>
        <p:txBody>
          <a:bodyPr>
            <a:normAutofit/>
          </a:bodyPr>
          <a:lstStyle/>
          <a:p>
            <a:r>
              <a:rPr lang="is-IS" sz="3200" b="0" i="0" u="none" strike="noStrike" dirty="0">
                <a:solidFill>
                  <a:srgbClr val="007339"/>
                </a:solidFill>
                <a:effectLst/>
                <a:latin typeface="Calibri" panose="020F0502020204030204" pitchFamily="34" charset="0"/>
              </a:rPr>
              <a:t>Andmæli vegna uppgjörs</a:t>
            </a:r>
            <a:endParaRPr lang="is-I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5A329-A252-6CC6-5D81-F84CE775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1" y="1602557"/>
            <a:ext cx="6506822" cy="4734922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Það er hægt að andmæla niðurstöðum uppgjörs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Ef einstaklingar telja að greiðslur eigi ekki að hafa áhrif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Við útreikning er miðað við tekjur á framtali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Er skattframtal ekki rétt ? Þarf að endurskoða það ?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Einnig hægt að óska eftir niðurfellingu á ofgreiðslukröfu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Fjárhags- og félagslegar aðstæður eru metnar hvort viðkomandi geti greitt til baka.  Hverjar eru aðstæður hans?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04134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5D3DA1-7C8A-2187-133D-67CC5993A49A}"/>
              </a:ext>
            </a:extLst>
          </p:cNvPr>
          <p:cNvSpPr txBox="1"/>
          <p:nvPr/>
        </p:nvSpPr>
        <p:spPr>
          <a:xfrm>
            <a:off x="2237015" y="5208814"/>
            <a:ext cx="801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5400" b="1" dirty="0">
                <a:solidFill>
                  <a:schemeClr val="bg1"/>
                </a:solidFill>
              </a:rPr>
              <a:t>Fyrirspurnir</a:t>
            </a:r>
          </a:p>
        </p:txBody>
      </p:sp>
    </p:spTree>
    <p:extLst>
      <p:ext uri="{BB962C8B-B14F-4D97-AF65-F5344CB8AC3E}">
        <p14:creationId xmlns:p14="http://schemas.microsoft.com/office/powerpoint/2010/main" val="71456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A9D3-0102-8B50-47C9-35DD0B78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55" y="894945"/>
            <a:ext cx="10421533" cy="4966105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1C279-DB58-C330-6295-3B5A044BE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51CAD-C504-3391-8D65-56F444304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03" y="2024754"/>
            <a:ext cx="11441122" cy="40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0BC6B0-9909-687B-65DC-F17D2E8AA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268" y="1186773"/>
            <a:ext cx="8180962" cy="48443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3A40F-13C8-D8FF-C09A-72352992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8647" y="432881"/>
            <a:ext cx="3932237" cy="987357"/>
          </a:xfrm>
        </p:spPr>
        <p:txBody>
          <a:bodyPr>
            <a:normAutofit/>
          </a:bodyPr>
          <a:lstStyle/>
          <a:p>
            <a:r>
              <a:rPr lang="is-IS" sz="3200" dirty="0"/>
              <a:t>Umsóknir</a:t>
            </a:r>
          </a:p>
        </p:txBody>
      </p:sp>
    </p:spTree>
    <p:extLst>
      <p:ext uri="{BB962C8B-B14F-4D97-AF65-F5344CB8AC3E}">
        <p14:creationId xmlns:p14="http://schemas.microsoft.com/office/powerpoint/2010/main" val="343644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F5F7-3360-953C-1EBD-6BDAAF90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54" y="1523000"/>
            <a:ext cx="10766903" cy="4873625"/>
          </a:xfrm>
        </p:spPr>
        <p:txBody>
          <a:bodyPr>
            <a:normAutofit/>
          </a:bodyPr>
          <a:lstStyle/>
          <a:p>
            <a:r>
              <a:rPr lang="is-IS" sz="2800" dirty="0">
                <a:solidFill>
                  <a:schemeClr val="accent2">
                    <a:lumMod val="75000"/>
                  </a:schemeClr>
                </a:solidFill>
              </a:rPr>
              <a:t>Greiðslur samanstanda af 4 bótaflokkum sem hafa mismunandi útreikning</a:t>
            </a:r>
          </a:p>
          <a:p>
            <a:pPr lvl="1">
              <a:spcBef>
                <a:spcPts val="600"/>
              </a:spcBef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Örorku- og endurhæfingarlífeyrir (grunngreiðsla) 63.020 kr.</a:t>
            </a:r>
          </a:p>
          <a:p>
            <a:pPr lvl="1">
              <a:spcBef>
                <a:spcPts val="600"/>
              </a:spcBef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Aldursviðbót(fer eftir aldri við fyrsta mat) 63.020 kr. </a:t>
            </a:r>
          </a:p>
          <a:p>
            <a:pPr lvl="1">
              <a:spcBef>
                <a:spcPts val="600"/>
              </a:spcBef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Tekjutrygging að hámrki 201.807 kr.</a:t>
            </a:r>
          </a:p>
          <a:p>
            <a:pPr lvl="1">
              <a:spcBef>
                <a:spcPts val="600"/>
              </a:spcBef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</a:rPr>
              <a:t>Sérstök uppbót vegna framfærslu - lágmarksframfærsla</a:t>
            </a:r>
          </a:p>
          <a:p>
            <a:pPr lvl="2">
              <a:spcBef>
                <a:spcPts val="600"/>
              </a:spcBef>
            </a:pPr>
            <a:r>
              <a:rPr lang="is-IS" sz="2800" dirty="0">
                <a:solidFill>
                  <a:schemeClr val="accent2">
                    <a:lumMod val="75000"/>
                  </a:schemeClr>
                </a:solidFill>
              </a:rPr>
              <a:t>Með heimilisuppbót að hámarki 421.380 kr.</a:t>
            </a:r>
          </a:p>
          <a:p>
            <a:pPr lvl="2">
              <a:spcBef>
                <a:spcPts val="600"/>
              </a:spcBef>
            </a:pPr>
            <a:r>
              <a:rPr lang="is-IS" sz="2800" dirty="0">
                <a:solidFill>
                  <a:schemeClr val="accent2">
                    <a:lumMod val="75000"/>
                  </a:schemeClr>
                </a:solidFill>
              </a:rPr>
              <a:t>Án heimilisuppbótar að hámarki 335.128 kr. </a:t>
            </a:r>
          </a:p>
          <a:p>
            <a:pPr lvl="2"/>
            <a:endParaRPr lang="is-I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is-I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is-I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is-I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is-I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s-I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9ED78-346E-3EC7-F64E-D6465D02EF1A}"/>
              </a:ext>
            </a:extLst>
          </p:cNvPr>
          <p:cNvSpPr txBox="1"/>
          <p:nvPr/>
        </p:nvSpPr>
        <p:spPr>
          <a:xfrm>
            <a:off x="1175658" y="566057"/>
            <a:ext cx="9422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b="1" dirty="0">
                <a:solidFill>
                  <a:schemeClr val="accent2">
                    <a:lumMod val="75000"/>
                  </a:schemeClr>
                </a:solidFill>
              </a:rPr>
              <a:t>Örorku- og endurhæfingarlífeyri </a:t>
            </a:r>
            <a:endParaRPr lang="is-I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1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B8D82-F62B-3C69-45C6-2CD58503A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8" y="603259"/>
            <a:ext cx="11760203" cy="56514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19067-A97E-0B30-AB75-72D4B750E76C}"/>
              </a:ext>
            </a:extLst>
          </p:cNvPr>
          <p:cNvSpPr/>
          <p:nvPr/>
        </p:nvSpPr>
        <p:spPr>
          <a:xfrm>
            <a:off x="430307" y="5710518"/>
            <a:ext cx="3281082" cy="1021976"/>
          </a:xfrm>
          <a:prstGeom prst="rect">
            <a:avLst/>
          </a:prstGeom>
          <a:solidFill>
            <a:srgbClr val="7CC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dirty="0">
                <a:solidFill>
                  <a:srgbClr val="FF0000"/>
                </a:solidFill>
              </a:rPr>
              <a:t>1. Lög um almannatryggingar</a:t>
            </a:r>
          </a:p>
          <a:p>
            <a:pPr algn="ctr"/>
            <a:r>
              <a:rPr lang="is-IS" dirty="0">
                <a:solidFill>
                  <a:srgbClr val="FF0000"/>
                </a:solidFill>
              </a:rPr>
              <a:t>2. Lög um félagslega aðstoð</a:t>
            </a:r>
          </a:p>
        </p:txBody>
      </p:sp>
    </p:spTree>
    <p:extLst>
      <p:ext uri="{BB962C8B-B14F-4D97-AF65-F5344CB8AC3E}">
        <p14:creationId xmlns:p14="http://schemas.microsoft.com/office/powerpoint/2010/main" val="94099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D34BE2-9077-583E-392D-2AC94103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388" y="765592"/>
            <a:ext cx="5429612" cy="948086"/>
          </a:xfrm>
        </p:spPr>
        <p:txBody>
          <a:bodyPr>
            <a:noAutofit/>
          </a:bodyPr>
          <a:lstStyle/>
          <a:p>
            <a:pPr algn="ctr"/>
            <a:r>
              <a:rPr lang="is-IS" sz="3600" b="1" dirty="0"/>
              <a:t>Orlofs – og desembergreiðslur</a:t>
            </a:r>
            <a:r>
              <a:rPr lang="is-IS" sz="3600" dirty="0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0500E-8EAB-204D-F58D-817F7F67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890" y="2131158"/>
            <a:ext cx="6440835" cy="3013164"/>
          </a:xfrm>
        </p:spPr>
        <p:txBody>
          <a:bodyPr>
            <a:normAutofit/>
          </a:bodyPr>
          <a:lstStyle/>
          <a:p>
            <a:r>
              <a:rPr lang="is-IS" sz="2500" b="1" dirty="0">
                <a:solidFill>
                  <a:schemeClr val="accent2">
                    <a:lumMod val="75000"/>
                  </a:schemeClr>
                </a:solidFill>
              </a:rPr>
              <a:t>Orlofsuppbót</a:t>
            </a:r>
            <a:r>
              <a:rPr lang="is-IS" sz="25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is-IS" sz="25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20% af tekjutryggingu og heimilisuppbót miðað við meðaltal síðustu 12. mánaða.  </a:t>
            </a:r>
          </a:p>
          <a:p>
            <a:endParaRPr lang="is-IS" sz="25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s-IS" sz="2500" b="1" dirty="0">
                <a:solidFill>
                  <a:schemeClr val="accent2">
                    <a:lumMod val="75000"/>
                  </a:schemeClr>
                </a:solidFill>
              </a:rPr>
              <a:t>Desemberuppbót</a:t>
            </a:r>
          </a:p>
          <a:p>
            <a:pPr marL="457200" lvl="1" indent="0">
              <a:buNone/>
            </a:pPr>
            <a:r>
              <a:rPr lang="is-IS" sz="25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30% af tekjutryggingu og heimilisuppbót, miðað við almanaksárið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758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989D-88CB-C956-2BA4-BAEE256E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43" y="660182"/>
            <a:ext cx="6049505" cy="849361"/>
          </a:xfrm>
        </p:spPr>
        <p:txBody>
          <a:bodyPr>
            <a:noAutofit/>
          </a:bodyPr>
          <a:lstStyle/>
          <a:p>
            <a:pPr algn="ctr"/>
            <a:r>
              <a:rPr lang="is-I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Viðbótargreiðslur</a:t>
            </a:r>
            <a:br>
              <a:rPr lang="is-I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is-I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Sækja þarf um viðbótargreiðslur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E78E3-7C4D-AC33-BDF8-E4376F14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9951" y="1733202"/>
            <a:ext cx="7277878" cy="51247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Heimilisuppbót – 68.213 kr. 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Einhleypir lífeyrisþegar sem búa einir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Barnalífeyrir – 46.147 kr.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Lífeyrisþegar sem hafa börn yngri en 18 ára á framfæri sínu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Bifreiðagreiðslur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Hreyfihömlunarmat skilyrði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Uppbót á lífeyri 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Lyfja og sjúkrakostnaður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Kaup á heyrnartækjum 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Dvöl á sambýli/áfangaheimili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Húsaleiga sem fellur utan húsaleigubóta</a:t>
            </a:r>
          </a:p>
          <a:p>
            <a:pPr marL="1371600" lvl="2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is-IS" sz="20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T.d. leiga á herbergi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is-IS" sz="22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142459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1002-E420-5A6D-45E4-3EF1DCC7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266" y="183363"/>
            <a:ext cx="6189169" cy="1211804"/>
          </a:xfrm>
        </p:spPr>
        <p:txBody>
          <a:bodyPr>
            <a:normAutofit/>
          </a:bodyPr>
          <a:lstStyle/>
          <a:p>
            <a:pPr algn="ctr"/>
            <a:r>
              <a:rPr lang="is-IS" sz="3200" b="1" dirty="0">
                <a:solidFill>
                  <a:schemeClr val="accent2">
                    <a:lumMod val="75000"/>
                  </a:schemeClr>
                </a:solidFill>
              </a:rPr>
              <a:t>Tekjur til útreiknings</a:t>
            </a:r>
            <a:endParaRPr lang="is-I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C29F-982F-CD1E-8FE5-83D802CD2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8463" y="1950181"/>
            <a:ext cx="7015871" cy="415162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Lög um almannatryggingar kveða á um að allar skattskyldar tekjur hafi áhrif á útreikning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T.d. Laun, lífeyrissjóðsgreiðslur, greiðslur frá stéttarfélögum eða sveitarfélögum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Það eru samt undantekningar á hvort tekjur hafa áhrif</a:t>
            </a:r>
            <a:r>
              <a:rPr lang="en-US" sz="2000" b="0" i="0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is-IS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ra-Regular"/>
              </a:rPr>
              <a:t>T.d. Greiðslur félagslegrar aðstoðar hjá sveitarfélögum er yfirleitt undanþegin útreikningi</a:t>
            </a:r>
            <a:r>
              <a:rPr lang="en-US" sz="2000" b="0" i="0" dirty="0">
                <a:solidFill>
                  <a:srgbClr val="4C5B5C"/>
                </a:solidFill>
                <a:effectLst/>
                <a:latin typeface="Cera-Regular"/>
              </a:rPr>
              <a:t>​</a:t>
            </a:r>
            <a:endParaRPr lang="en-US" sz="2000" b="0" i="0" dirty="0">
              <a:solidFill>
                <a:srgbClr val="4C5B5C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is-IS" sz="2000" b="0" i="0" dirty="0">
                <a:solidFill>
                  <a:srgbClr val="4C5B5C"/>
                </a:solidFill>
                <a:effectLst/>
                <a:latin typeface="Calibri" panose="020F0502020204030204" pitchFamily="34" charset="0"/>
              </a:rPr>
              <a:t>​</a:t>
            </a:r>
            <a:endParaRPr lang="is-IS" sz="2000" b="0" i="0" dirty="0">
              <a:solidFill>
                <a:srgbClr val="4C5B5C"/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1678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yggingastofnun 1">
      <a:dk1>
        <a:srgbClr val="4C5B5C"/>
      </a:dk1>
      <a:lt1>
        <a:srgbClr val="FFFFFF"/>
      </a:lt1>
      <a:dk2>
        <a:srgbClr val="44546A"/>
      </a:dk2>
      <a:lt2>
        <a:srgbClr val="E7E6E6"/>
      </a:lt2>
      <a:accent1>
        <a:srgbClr val="007339"/>
      </a:accent1>
      <a:accent2>
        <a:srgbClr val="7CC360"/>
      </a:accent2>
      <a:accent3>
        <a:srgbClr val="CFE3A5"/>
      </a:accent3>
      <a:accent4>
        <a:srgbClr val="EE637F"/>
      </a:accent4>
      <a:accent5>
        <a:srgbClr val="297798"/>
      </a:accent5>
      <a:accent6>
        <a:srgbClr val="4A94AA"/>
      </a:accent6>
      <a:hlink>
        <a:srgbClr val="7EB9C5"/>
      </a:hlink>
      <a:folHlink>
        <a:srgbClr val="96275C"/>
      </a:folHlink>
    </a:clrScheme>
    <a:fontScheme name="CERA letur">
      <a:majorFont>
        <a:latin typeface="Cera-Medium"/>
        <a:ea typeface=""/>
        <a:cs typeface=""/>
      </a:majorFont>
      <a:minorFont>
        <a:latin typeface="Cera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ryggingastofnun 1">
      <a:dk1>
        <a:srgbClr val="4C5B5C"/>
      </a:dk1>
      <a:lt1>
        <a:srgbClr val="FFFFFF"/>
      </a:lt1>
      <a:dk2>
        <a:srgbClr val="44546A"/>
      </a:dk2>
      <a:lt2>
        <a:srgbClr val="E7E6E6"/>
      </a:lt2>
      <a:accent1>
        <a:srgbClr val="007339"/>
      </a:accent1>
      <a:accent2>
        <a:srgbClr val="7CC360"/>
      </a:accent2>
      <a:accent3>
        <a:srgbClr val="CFE3A5"/>
      </a:accent3>
      <a:accent4>
        <a:srgbClr val="EE637F"/>
      </a:accent4>
      <a:accent5>
        <a:srgbClr val="297798"/>
      </a:accent5>
      <a:accent6>
        <a:srgbClr val="4A94AA"/>
      </a:accent6>
      <a:hlink>
        <a:srgbClr val="7EB9C5"/>
      </a:hlink>
      <a:folHlink>
        <a:srgbClr val="9627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8685B59557E4890AC93E464ED996D" ma:contentTypeVersion="18" ma:contentTypeDescription="Create a new document." ma:contentTypeScope="" ma:versionID="6c780752bbbd8cf1b640c97b84641fc7">
  <xsd:schema xmlns:xsd="http://www.w3.org/2001/XMLSchema" xmlns:xs="http://www.w3.org/2001/XMLSchema" xmlns:p="http://schemas.microsoft.com/office/2006/metadata/properties" xmlns:ns2="462b26b3-c1b9-4494-88db-f4e35383b322" xmlns:ns3="2360e461-c20d-4270-b4b9-8603738735be" targetNamespace="http://schemas.microsoft.com/office/2006/metadata/properties" ma:root="true" ma:fieldsID="e1521644a254a4c1ab925d6f98522a7c" ns2:_="" ns3:_="">
    <xsd:import namespace="462b26b3-c1b9-4494-88db-f4e35383b322"/>
    <xsd:import namespace="2360e461-c20d-4270-b4b9-860373873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b26b3-c1b9-4494-88db-f4e35383b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07ff61-442c-42df-9a8c-28774f5929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0e461-c20d-4270-b4b9-860373873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182172-626b-45e4-9ab9-9b5cf6de0862}" ma:internalName="TaxCatchAll" ma:showField="CatchAllData" ma:web="2360e461-c20d-4270-b4b9-8603738735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2b26b3-c1b9-4494-88db-f4e35383b322">
      <Terms xmlns="http://schemas.microsoft.com/office/infopath/2007/PartnerControls"/>
    </lcf76f155ced4ddcb4097134ff3c332f>
    <TaxCatchAll xmlns="2360e461-c20d-4270-b4b9-8603738735be" xsi:nil="true"/>
  </documentManagement>
</p:properties>
</file>

<file path=customXml/itemProps1.xml><?xml version="1.0" encoding="utf-8"?>
<ds:datastoreItem xmlns:ds="http://schemas.openxmlformats.org/officeDocument/2006/customXml" ds:itemID="{4F9F1C0F-7C49-4018-81C3-99697E483707}"/>
</file>

<file path=customXml/itemProps2.xml><?xml version="1.0" encoding="utf-8"?>
<ds:datastoreItem xmlns:ds="http://schemas.openxmlformats.org/officeDocument/2006/customXml" ds:itemID="{D362F2C7-948A-4901-84B4-D9118A62E7EB}"/>
</file>

<file path=customXml/itemProps3.xml><?xml version="1.0" encoding="utf-8"?>
<ds:datastoreItem xmlns:ds="http://schemas.openxmlformats.org/officeDocument/2006/customXml" ds:itemID="{590AB92E-D0CA-499A-A755-37EA27A0445F}"/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1613</Words>
  <Application>Microsoft Office PowerPoint</Application>
  <PresentationFormat>Widescreen</PresentationFormat>
  <Paragraphs>232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☞CERA MEDIUM</vt:lpstr>
      <vt:lpstr>Arial</vt:lpstr>
      <vt:lpstr>Calibri</vt:lpstr>
      <vt:lpstr>Cera-Regular</vt:lpstr>
      <vt:lpstr>Segoe UI</vt:lpstr>
      <vt:lpstr>Trebuchet MS</vt:lpstr>
      <vt:lpstr>Office Theme</vt:lpstr>
      <vt:lpstr>1_Office Theme</vt:lpstr>
      <vt:lpstr>Greiðslur og réttindi  Örorku- og endurhæfingarlífeyrir Anna Hugrún Jónasdóttir Teymisstjóri á þjónustusviði </vt:lpstr>
      <vt:lpstr>Umsóknarferlið</vt:lpstr>
      <vt:lpstr>PowerPoint Presentation</vt:lpstr>
      <vt:lpstr>PowerPoint Presentation</vt:lpstr>
      <vt:lpstr>PowerPoint Presentation</vt:lpstr>
      <vt:lpstr>PowerPoint Presentation</vt:lpstr>
      <vt:lpstr>Orlofs – og desembergreiðslur </vt:lpstr>
      <vt:lpstr>Viðbótargreiðslur   Sækja þarf um viðbótargreiðslur</vt:lpstr>
      <vt:lpstr>Tekjur til útreiknings</vt:lpstr>
      <vt:lpstr>Tekjur skipt í 4 flokka</vt:lpstr>
      <vt:lpstr>Tekjur til útreiknings</vt:lpstr>
      <vt:lpstr>Atvinnutekjur</vt:lpstr>
      <vt:lpstr>Lífeyrissjóðstekjur</vt:lpstr>
      <vt:lpstr>Skattskyldar aðrar tekjur</vt:lpstr>
      <vt:lpstr>Fjármagnstekjur</vt:lpstr>
      <vt:lpstr>Nokkur hugtök vegna útreiknings​</vt:lpstr>
      <vt:lpstr>Nokkur hugtök vegna útreiknings</vt:lpstr>
      <vt:lpstr>Nokkur hugtök vegna útreiknings</vt:lpstr>
      <vt:lpstr>Frítekjumark og lækkun vegna tekna</vt:lpstr>
      <vt:lpstr>Frítekjumark og lækkun vegna tekna</vt:lpstr>
      <vt:lpstr>Frítekjumark og lækkun vegna tekna</vt:lpstr>
      <vt:lpstr>Útreikningur réttinda - grunnlífeyrir</vt:lpstr>
      <vt:lpstr>Útreikningur réttinda - tekjutrygging</vt:lpstr>
      <vt:lpstr>Útreikningur sérstök uppbót til framfærslu</vt:lpstr>
      <vt:lpstr>Tekjuáætlanir</vt:lpstr>
      <vt:lpstr>Tekjuáætlun</vt:lpstr>
      <vt:lpstr>Endurreikningur á tekjum - uppgjör​</vt:lpstr>
      <vt:lpstr>Andmæli vegna uppgjörs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Jónas Unnarsson</dc:creator>
  <cp:lastModifiedBy>Sólveig Hjaltadóttir</cp:lastModifiedBy>
  <cp:revision>52</cp:revision>
  <cp:lastPrinted>2023-11-20T15:00:26Z</cp:lastPrinted>
  <dcterms:created xsi:type="dcterms:W3CDTF">2023-01-16T11:36:02Z</dcterms:created>
  <dcterms:modified xsi:type="dcterms:W3CDTF">2024-01-24T15:16:07Z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0x010100E518685B59557E4890AC93E464ED996D</vt:lpwstr>
  </property>
</Properties>
</file>