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04" r:id="rId1"/>
  </p:sldMasterIdLst>
  <p:notesMasterIdLst>
    <p:notesMasterId r:id="rId26"/>
  </p:notesMasterIdLst>
  <p:handoutMasterIdLst>
    <p:handoutMasterId r:id="rId27"/>
  </p:handoutMasterIdLst>
  <p:sldIdLst>
    <p:sldId id="265" r:id="rId2"/>
    <p:sldId id="268" r:id="rId3"/>
    <p:sldId id="267" r:id="rId4"/>
    <p:sldId id="256" r:id="rId5"/>
    <p:sldId id="266" r:id="rId6"/>
    <p:sldId id="276" r:id="rId7"/>
    <p:sldId id="274" r:id="rId8"/>
    <p:sldId id="273" r:id="rId9"/>
    <p:sldId id="275" r:id="rId10"/>
    <p:sldId id="280" r:id="rId11"/>
    <p:sldId id="281" r:id="rId12"/>
    <p:sldId id="263" r:id="rId13"/>
    <p:sldId id="269" r:id="rId14"/>
    <p:sldId id="282" r:id="rId15"/>
    <p:sldId id="259" r:id="rId16"/>
    <p:sldId id="262" r:id="rId17"/>
    <p:sldId id="260" r:id="rId18"/>
    <p:sldId id="261" r:id="rId19"/>
    <p:sldId id="270" r:id="rId20"/>
    <p:sldId id="264" r:id="rId21"/>
    <p:sldId id="284" r:id="rId22"/>
    <p:sldId id="277" r:id="rId23"/>
    <p:sldId id="283" r:id="rId24"/>
    <p:sldId id="278" r:id="rId25"/>
  </p:sldIdLst>
  <p:sldSz cx="9144000" cy="6858000" type="screen4x3"/>
  <p:notesSz cx="9872663" cy="6797675"/>
  <p:defaultTextStyle>
    <a:defPPr>
      <a:defRPr lang="is-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1">
          <p15:clr>
            <a:srgbClr val="A4A3A4"/>
          </p15:clr>
        </p15:guide>
        <p15:guide id="2" pos="311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76" autoAdjust="0"/>
  </p:normalViewPr>
  <p:slideViewPr>
    <p:cSldViewPr>
      <p:cViewPr varScale="1">
        <p:scale>
          <a:sx n="111" d="100"/>
          <a:sy n="111" d="100"/>
        </p:scale>
        <p:origin x="1536" y="1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3972"/>
    </p:cViewPr>
  </p:sorterViewPr>
  <p:notesViewPr>
    <p:cSldViewPr>
      <p:cViewPr>
        <p:scale>
          <a:sx n="100" d="100"/>
          <a:sy n="100" d="100"/>
        </p:scale>
        <p:origin x="-1164" y="174"/>
      </p:cViewPr>
      <p:guideLst>
        <p:guide orient="horz" pos="2141"/>
        <p:guide pos="311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9230" cy="339939"/>
          </a:xfrm>
          <a:prstGeom prst="rect">
            <a:avLst/>
          </a:prstGeom>
        </p:spPr>
        <p:txBody>
          <a:bodyPr vert="horz" lIns="91440" tIns="45720" rIns="91440" bIns="45720" rtlCol="0"/>
          <a:lstStyle>
            <a:lvl1pPr algn="l">
              <a:defRPr sz="1200"/>
            </a:lvl1pPr>
          </a:lstStyle>
          <a:p>
            <a:endParaRPr lang="is-IS"/>
          </a:p>
        </p:txBody>
      </p:sp>
      <p:sp>
        <p:nvSpPr>
          <p:cNvPr id="3" name="Date Placeholder 2"/>
          <p:cNvSpPr>
            <a:spLocks noGrp="1"/>
          </p:cNvSpPr>
          <p:nvPr>
            <p:ph type="dt" sz="quarter" idx="1"/>
          </p:nvPr>
        </p:nvSpPr>
        <p:spPr>
          <a:xfrm>
            <a:off x="5591128" y="0"/>
            <a:ext cx="4279230" cy="339939"/>
          </a:xfrm>
          <a:prstGeom prst="rect">
            <a:avLst/>
          </a:prstGeom>
        </p:spPr>
        <p:txBody>
          <a:bodyPr vert="horz" lIns="91440" tIns="45720" rIns="91440" bIns="45720" rtlCol="0"/>
          <a:lstStyle>
            <a:lvl1pPr algn="r">
              <a:defRPr sz="1200"/>
            </a:lvl1pPr>
          </a:lstStyle>
          <a:p>
            <a:fld id="{591C8580-920C-499E-B3AE-C9435538794C}" type="datetimeFigureOut">
              <a:rPr lang="is-IS" smtClean="0"/>
              <a:t>11.12.2015</a:t>
            </a:fld>
            <a:endParaRPr lang="is-IS"/>
          </a:p>
        </p:txBody>
      </p:sp>
      <p:sp>
        <p:nvSpPr>
          <p:cNvPr id="4" name="Footer Placeholder 3"/>
          <p:cNvSpPr>
            <a:spLocks noGrp="1"/>
          </p:cNvSpPr>
          <p:nvPr>
            <p:ph type="ftr" sz="quarter" idx="2"/>
          </p:nvPr>
        </p:nvSpPr>
        <p:spPr>
          <a:xfrm>
            <a:off x="0" y="6456644"/>
            <a:ext cx="4279230" cy="339938"/>
          </a:xfrm>
          <a:prstGeom prst="rect">
            <a:avLst/>
          </a:prstGeom>
        </p:spPr>
        <p:txBody>
          <a:bodyPr vert="horz" lIns="91440" tIns="45720" rIns="91440" bIns="45720" rtlCol="0" anchor="b"/>
          <a:lstStyle>
            <a:lvl1pPr algn="l">
              <a:defRPr sz="1200"/>
            </a:lvl1pPr>
          </a:lstStyle>
          <a:p>
            <a:endParaRPr lang="is-IS"/>
          </a:p>
        </p:txBody>
      </p:sp>
      <p:sp>
        <p:nvSpPr>
          <p:cNvPr id="5" name="Slide Number Placeholder 4"/>
          <p:cNvSpPr>
            <a:spLocks noGrp="1"/>
          </p:cNvSpPr>
          <p:nvPr>
            <p:ph type="sldNum" sz="quarter" idx="3"/>
          </p:nvPr>
        </p:nvSpPr>
        <p:spPr>
          <a:xfrm>
            <a:off x="5591128" y="6456644"/>
            <a:ext cx="4279230" cy="339938"/>
          </a:xfrm>
          <a:prstGeom prst="rect">
            <a:avLst/>
          </a:prstGeom>
        </p:spPr>
        <p:txBody>
          <a:bodyPr vert="horz" lIns="91440" tIns="45720" rIns="91440" bIns="45720" rtlCol="0" anchor="b"/>
          <a:lstStyle>
            <a:lvl1pPr algn="r">
              <a:defRPr sz="1200"/>
            </a:lvl1pPr>
          </a:lstStyle>
          <a:p>
            <a:fld id="{EFE72F63-88F8-407B-8E43-A0DF58A70483}" type="slidenum">
              <a:rPr lang="is-IS" smtClean="0"/>
              <a:t>‹#›</a:t>
            </a:fld>
            <a:endParaRPr lang="is-IS"/>
          </a:p>
        </p:txBody>
      </p:sp>
    </p:spTree>
    <p:extLst>
      <p:ext uri="{BB962C8B-B14F-4D97-AF65-F5344CB8AC3E}">
        <p14:creationId xmlns:p14="http://schemas.microsoft.com/office/powerpoint/2010/main" val="10636914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278154" cy="339884"/>
          </a:xfrm>
          <a:prstGeom prst="rect">
            <a:avLst/>
          </a:prstGeom>
        </p:spPr>
        <p:txBody>
          <a:bodyPr vert="horz" lIns="91440" tIns="45720" rIns="91440" bIns="45720" rtlCol="0"/>
          <a:lstStyle>
            <a:lvl1pPr algn="l">
              <a:defRPr sz="1200"/>
            </a:lvl1pPr>
          </a:lstStyle>
          <a:p>
            <a:endParaRPr lang="is-IS"/>
          </a:p>
        </p:txBody>
      </p:sp>
      <p:sp>
        <p:nvSpPr>
          <p:cNvPr id="3" name="Date Placeholder 2"/>
          <p:cNvSpPr>
            <a:spLocks noGrp="1"/>
          </p:cNvSpPr>
          <p:nvPr>
            <p:ph type="dt" idx="1"/>
          </p:nvPr>
        </p:nvSpPr>
        <p:spPr>
          <a:xfrm>
            <a:off x="5592225" y="0"/>
            <a:ext cx="4278154" cy="339884"/>
          </a:xfrm>
          <a:prstGeom prst="rect">
            <a:avLst/>
          </a:prstGeom>
        </p:spPr>
        <p:txBody>
          <a:bodyPr vert="horz" lIns="91440" tIns="45720" rIns="91440" bIns="45720" rtlCol="0"/>
          <a:lstStyle>
            <a:lvl1pPr algn="r">
              <a:defRPr sz="1200"/>
            </a:lvl1pPr>
          </a:lstStyle>
          <a:p>
            <a:fld id="{8AEF7EE1-BEE5-4DB5-808E-C54B57BAC874}" type="datetimeFigureOut">
              <a:rPr lang="is-IS" smtClean="0"/>
              <a:t>11.12.2015</a:t>
            </a:fld>
            <a:endParaRPr lang="is-IS"/>
          </a:p>
        </p:txBody>
      </p:sp>
      <p:sp>
        <p:nvSpPr>
          <p:cNvPr id="4" name="Slide Image Placeholder 3"/>
          <p:cNvSpPr>
            <a:spLocks noGrp="1" noRot="1" noChangeAspect="1"/>
          </p:cNvSpPr>
          <p:nvPr>
            <p:ph type="sldImg" idx="2"/>
          </p:nvPr>
        </p:nvSpPr>
        <p:spPr>
          <a:xfrm>
            <a:off x="3236913" y="509588"/>
            <a:ext cx="3398837" cy="2549525"/>
          </a:xfrm>
          <a:prstGeom prst="rect">
            <a:avLst/>
          </a:prstGeom>
          <a:noFill/>
          <a:ln w="12700">
            <a:solidFill>
              <a:prstClr val="black"/>
            </a:solidFill>
          </a:ln>
        </p:spPr>
        <p:txBody>
          <a:bodyPr vert="horz" lIns="91440" tIns="45720" rIns="91440" bIns="45720" rtlCol="0" anchor="ctr"/>
          <a:lstStyle/>
          <a:p>
            <a:endParaRPr lang="is-IS"/>
          </a:p>
        </p:txBody>
      </p:sp>
      <p:sp>
        <p:nvSpPr>
          <p:cNvPr id="5" name="Notes Placeholder 4"/>
          <p:cNvSpPr>
            <a:spLocks noGrp="1"/>
          </p:cNvSpPr>
          <p:nvPr>
            <p:ph type="body" sz="quarter" idx="3"/>
          </p:nvPr>
        </p:nvSpPr>
        <p:spPr>
          <a:xfrm>
            <a:off x="987267" y="3228895"/>
            <a:ext cx="7898130" cy="305895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6" name="Footer Placeholder 5"/>
          <p:cNvSpPr>
            <a:spLocks noGrp="1"/>
          </p:cNvSpPr>
          <p:nvPr>
            <p:ph type="ftr" sz="quarter" idx="4"/>
          </p:nvPr>
        </p:nvSpPr>
        <p:spPr>
          <a:xfrm>
            <a:off x="1" y="6456611"/>
            <a:ext cx="4278154" cy="339884"/>
          </a:xfrm>
          <a:prstGeom prst="rect">
            <a:avLst/>
          </a:prstGeom>
        </p:spPr>
        <p:txBody>
          <a:bodyPr vert="horz" lIns="91440" tIns="45720" rIns="91440" bIns="45720" rtlCol="0" anchor="b"/>
          <a:lstStyle>
            <a:lvl1pPr algn="l">
              <a:defRPr sz="1200"/>
            </a:lvl1pPr>
          </a:lstStyle>
          <a:p>
            <a:endParaRPr lang="is-IS"/>
          </a:p>
        </p:txBody>
      </p:sp>
      <p:sp>
        <p:nvSpPr>
          <p:cNvPr id="7" name="Slide Number Placeholder 6"/>
          <p:cNvSpPr>
            <a:spLocks noGrp="1"/>
          </p:cNvSpPr>
          <p:nvPr>
            <p:ph type="sldNum" sz="quarter" idx="5"/>
          </p:nvPr>
        </p:nvSpPr>
        <p:spPr>
          <a:xfrm>
            <a:off x="5592225" y="6456611"/>
            <a:ext cx="4278154" cy="339884"/>
          </a:xfrm>
          <a:prstGeom prst="rect">
            <a:avLst/>
          </a:prstGeom>
        </p:spPr>
        <p:txBody>
          <a:bodyPr vert="horz" lIns="91440" tIns="45720" rIns="91440" bIns="45720" rtlCol="0" anchor="b"/>
          <a:lstStyle>
            <a:lvl1pPr algn="r">
              <a:defRPr sz="1200"/>
            </a:lvl1pPr>
          </a:lstStyle>
          <a:p>
            <a:fld id="{B9CBB4AD-6E2B-4EE1-B32D-EA1A3FED7639}" type="slidenum">
              <a:rPr lang="is-IS" smtClean="0"/>
              <a:t>‹#›</a:t>
            </a:fld>
            <a:endParaRPr lang="is-IS"/>
          </a:p>
        </p:txBody>
      </p:sp>
    </p:spTree>
    <p:extLst>
      <p:ext uri="{BB962C8B-B14F-4D97-AF65-F5344CB8AC3E}">
        <p14:creationId xmlns:p14="http://schemas.microsoft.com/office/powerpoint/2010/main" val="29581393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s-IS"/>
          </a:p>
        </p:txBody>
      </p:sp>
      <p:sp>
        <p:nvSpPr>
          <p:cNvPr id="4" name="Slide Number Placeholder 3"/>
          <p:cNvSpPr>
            <a:spLocks noGrp="1"/>
          </p:cNvSpPr>
          <p:nvPr>
            <p:ph type="sldNum" sz="quarter" idx="10"/>
          </p:nvPr>
        </p:nvSpPr>
        <p:spPr/>
        <p:txBody>
          <a:bodyPr/>
          <a:lstStyle/>
          <a:p>
            <a:fld id="{B9CBB4AD-6E2B-4EE1-B32D-EA1A3FED7639}" type="slidenum">
              <a:rPr lang="is-IS" smtClean="0"/>
              <a:t>1</a:t>
            </a:fld>
            <a:endParaRPr lang="is-IS"/>
          </a:p>
        </p:txBody>
      </p:sp>
    </p:spTree>
    <p:extLst>
      <p:ext uri="{BB962C8B-B14F-4D97-AF65-F5344CB8AC3E}">
        <p14:creationId xmlns:p14="http://schemas.microsoft.com/office/powerpoint/2010/main" val="41566077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s-IS" dirty="0" smtClean="0"/>
              <a:t>   </a:t>
            </a:r>
          </a:p>
          <a:p>
            <a:r>
              <a:rPr lang="is-IS" dirty="0" smtClean="0"/>
              <a:t> 1.   Siðareglur endurskoðenda í Danmörku  Jólatrjáaræktendur   - mælingastofa píplagningamanna, gamla gjaldskráin</a:t>
            </a:r>
          </a:p>
          <a:p>
            <a:endParaRPr lang="is-IS" dirty="0" smtClean="0"/>
          </a:p>
          <a:p>
            <a:r>
              <a:rPr lang="is-IS" dirty="0"/>
              <a:t> </a:t>
            </a:r>
            <a:r>
              <a:rPr lang="is-IS" dirty="0" smtClean="0"/>
              <a:t>2.   Kreditkort og Valitor  Óðal </a:t>
            </a:r>
          </a:p>
          <a:p>
            <a:endParaRPr lang="is-IS" dirty="0"/>
          </a:p>
          <a:p>
            <a:r>
              <a:rPr lang="is-IS" dirty="0" smtClean="0"/>
              <a:t> </a:t>
            </a:r>
          </a:p>
          <a:p>
            <a:endParaRPr lang="is-IS" dirty="0"/>
          </a:p>
          <a:p>
            <a:r>
              <a:rPr lang="is-IS" dirty="0" smtClean="0"/>
              <a:t> 3.  kartöflubændurnir    Dýralæknar</a:t>
            </a:r>
          </a:p>
          <a:p>
            <a:endParaRPr lang="is-IS" dirty="0"/>
          </a:p>
          <a:p>
            <a:r>
              <a:rPr lang="is-IS" dirty="0" smtClean="0"/>
              <a:t> 4. </a:t>
            </a:r>
            <a:endParaRPr lang="is-IS" dirty="0"/>
          </a:p>
        </p:txBody>
      </p:sp>
      <p:sp>
        <p:nvSpPr>
          <p:cNvPr id="4" name="Slide Number Placeholder 3"/>
          <p:cNvSpPr>
            <a:spLocks noGrp="1"/>
          </p:cNvSpPr>
          <p:nvPr>
            <p:ph type="sldNum" sz="quarter" idx="10"/>
          </p:nvPr>
        </p:nvSpPr>
        <p:spPr/>
        <p:txBody>
          <a:bodyPr/>
          <a:lstStyle/>
          <a:p>
            <a:fld id="{B9CBB4AD-6E2B-4EE1-B32D-EA1A3FED7639}" type="slidenum">
              <a:rPr lang="is-IS" smtClean="0"/>
              <a:t>10</a:t>
            </a:fld>
            <a:endParaRPr lang="is-IS"/>
          </a:p>
        </p:txBody>
      </p:sp>
    </p:spTree>
    <p:extLst>
      <p:ext uri="{BB962C8B-B14F-4D97-AF65-F5344CB8AC3E}">
        <p14:creationId xmlns:p14="http://schemas.microsoft.com/office/powerpoint/2010/main" val="11796551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s-IS"/>
          </a:p>
        </p:txBody>
      </p:sp>
      <p:sp>
        <p:nvSpPr>
          <p:cNvPr id="4" name="Slide Number Placeholder 3"/>
          <p:cNvSpPr>
            <a:spLocks noGrp="1"/>
          </p:cNvSpPr>
          <p:nvPr>
            <p:ph type="sldNum" sz="quarter" idx="10"/>
          </p:nvPr>
        </p:nvSpPr>
        <p:spPr/>
        <p:txBody>
          <a:bodyPr/>
          <a:lstStyle/>
          <a:p>
            <a:fld id="{B9CBB4AD-6E2B-4EE1-B32D-EA1A3FED7639}" type="slidenum">
              <a:rPr lang="is-IS" smtClean="0"/>
              <a:t>12</a:t>
            </a:fld>
            <a:endParaRPr lang="is-IS"/>
          </a:p>
        </p:txBody>
      </p:sp>
    </p:spTree>
    <p:extLst>
      <p:ext uri="{BB962C8B-B14F-4D97-AF65-F5344CB8AC3E}">
        <p14:creationId xmlns:p14="http://schemas.microsoft.com/office/powerpoint/2010/main" val="6706702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s-IS"/>
          </a:p>
        </p:txBody>
      </p:sp>
      <p:sp>
        <p:nvSpPr>
          <p:cNvPr id="4" name="Slide Number Placeholder 3"/>
          <p:cNvSpPr>
            <a:spLocks noGrp="1"/>
          </p:cNvSpPr>
          <p:nvPr>
            <p:ph type="sldNum" sz="quarter" idx="10"/>
          </p:nvPr>
        </p:nvSpPr>
        <p:spPr/>
        <p:txBody>
          <a:bodyPr/>
          <a:lstStyle/>
          <a:p>
            <a:fld id="{B9CBB4AD-6E2B-4EE1-B32D-EA1A3FED7639}" type="slidenum">
              <a:rPr lang="is-IS" smtClean="0"/>
              <a:t>13</a:t>
            </a:fld>
            <a:endParaRPr lang="is-IS"/>
          </a:p>
        </p:txBody>
      </p:sp>
    </p:spTree>
    <p:extLst>
      <p:ext uri="{BB962C8B-B14F-4D97-AF65-F5344CB8AC3E}">
        <p14:creationId xmlns:p14="http://schemas.microsoft.com/office/powerpoint/2010/main" val="34142645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s-IS" dirty="0" smtClean="0"/>
              <a:t>Nýlegt mál,</a:t>
            </a:r>
            <a:r>
              <a:rPr lang="is-IS" baseline="0" dirty="0" smtClean="0"/>
              <a:t>  skólabókardæmi </a:t>
            </a:r>
            <a:endParaRPr lang="is-IS" dirty="0"/>
          </a:p>
        </p:txBody>
      </p:sp>
      <p:sp>
        <p:nvSpPr>
          <p:cNvPr id="4" name="Slide Number Placeholder 3"/>
          <p:cNvSpPr>
            <a:spLocks noGrp="1"/>
          </p:cNvSpPr>
          <p:nvPr>
            <p:ph type="sldNum" sz="quarter" idx="10"/>
          </p:nvPr>
        </p:nvSpPr>
        <p:spPr/>
        <p:txBody>
          <a:bodyPr/>
          <a:lstStyle/>
          <a:p>
            <a:fld id="{B9CBB4AD-6E2B-4EE1-B32D-EA1A3FED7639}" type="slidenum">
              <a:rPr lang="is-IS" smtClean="0"/>
              <a:t>15</a:t>
            </a:fld>
            <a:endParaRPr lang="is-IS"/>
          </a:p>
        </p:txBody>
      </p:sp>
    </p:spTree>
    <p:extLst>
      <p:ext uri="{BB962C8B-B14F-4D97-AF65-F5344CB8AC3E}">
        <p14:creationId xmlns:p14="http://schemas.microsoft.com/office/powerpoint/2010/main" val="3545473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s-IS" baseline="0" dirty="0" smtClean="0"/>
              <a:t> </a:t>
            </a:r>
            <a:endParaRPr lang="is-IS" dirty="0"/>
          </a:p>
        </p:txBody>
      </p:sp>
      <p:sp>
        <p:nvSpPr>
          <p:cNvPr id="4" name="Slide Number Placeholder 3"/>
          <p:cNvSpPr>
            <a:spLocks noGrp="1"/>
          </p:cNvSpPr>
          <p:nvPr>
            <p:ph type="sldNum" sz="quarter" idx="10"/>
          </p:nvPr>
        </p:nvSpPr>
        <p:spPr/>
        <p:txBody>
          <a:bodyPr/>
          <a:lstStyle/>
          <a:p>
            <a:fld id="{B9CBB4AD-6E2B-4EE1-B32D-EA1A3FED7639}" type="slidenum">
              <a:rPr lang="is-IS" smtClean="0"/>
              <a:t>16</a:t>
            </a:fld>
            <a:endParaRPr lang="is-IS"/>
          </a:p>
        </p:txBody>
      </p:sp>
    </p:spTree>
    <p:extLst>
      <p:ext uri="{BB962C8B-B14F-4D97-AF65-F5344CB8AC3E}">
        <p14:creationId xmlns:p14="http://schemas.microsoft.com/office/powerpoint/2010/main" val="22660928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B9CBB4AD-6E2B-4EE1-B32D-EA1A3FED7639}" type="slidenum">
              <a:rPr lang="is-IS" smtClean="0"/>
              <a:pPr/>
              <a:t>17</a:t>
            </a:fld>
            <a:endParaRPr lang="is-IS"/>
          </a:p>
        </p:txBody>
      </p:sp>
      <p:sp>
        <p:nvSpPr>
          <p:cNvPr id="6" name="Slide Image Placeholder 5"/>
          <p:cNvSpPr>
            <a:spLocks noGrp="1" noRot="1" noChangeAspect="1"/>
          </p:cNvSpPr>
          <p:nvPr>
            <p:ph type="sldImg"/>
          </p:nvPr>
        </p:nvSpPr>
        <p:spPr/>
      </p:sp>
      <p:sp>
        <p:nvSpPr>
          <p:cNvPr id="7" name="Notes Placeholder 6"/>
          <p:cNvSpPr>
            <a:spLocks noGrp="1"/>
          </p:cNvSpPr>
          <p:nvPr>
            <p:ph type="body" idx="1"/>
          </p:nvPr>
        </p:nvSpPr>
        <p:spPr/>
        <p:txBody>
          <a:bodyPr/>
          <a:lstStyle/>
          <a:p>
            <a:endParaRPr lang="is-IS"/>
          </a:p>
        </p:txBody>
      </p:sp>
    </p:spTree>
    <p:extLst>
      <p:ext uri="{BB962C8B-B14F-4D97-AF65-F5344CB8AC3E}">
        <p14:creationId xmlns:p14="http://schemas.microsoft.com/office/powerpoint/2010/main" val="28984329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s-IS" sz="1800" dirty="0" smtClean="0"/>
          </a:p>
          <a:p>
            <a:endParaRPr lang="is-IS" sz="1800" dirty="0"/>
          </a:p>
          <a:p>
            <a:endParaRPr lang="is-IS" sz="1800" dirty="0" smtClean="0"/>
          </a:p>
          <a:p>
            <a:r>
              <a:rPr lang="is-IS" sz="1800" dirty="0" smtClean="0"/>
              <a:t>SAF málið</a:t>
            </a:r>
            <a:r>
              <a:rPr lang="is-IS" sz="1800" baseline="0" dirty="0" smtClean="0"/>
              <a:t> minnir á Olúmalið að þvi leyti að  SAF virðist hafa gert eingnlega allt það sem samtök fyrirtækja mega ekki gera. Í Olímálinu  höfðu olíufélögin  brotið svo til allar reglurnar í bókinni</a:t>
            </a:r>
            <a:r>
              <a:rPr lang="is-IS" baseline="0" dirty="0" smtClean="0"/>
              <a:t>. ....   Samráð</a:t>
            </a:r>
            <a:r>
              <a:rPr lang="is-IS" dirty="0" smtClean="0"/>
              <a:t> um útsöluverð, markaðsskipting,  samráð við gerð tilboða,   reyndu að halda keppinautum í burtu etc.</a:t>
            </a:r>
            <a:endParaRPr lang="is-IS" dirty="0"/>
          </a:p>
        </p:txBody>
      </p:sp>
      <p:sp>
        <p:nvSpPr>
          <p:cNvPr id="4" name="Slide Number Placeholder 3"/>
          <p:cNvSpPr>
            <a:spLocks noGrp="1"/>
          </p:cNvSpPr>
          <p:nvPr>
            <p:ph type="sldNum" sz="quarter" idx="10"/>
          </p:nvPr>
        </p:nvSpPr>
        <p:spPr/>
        <p:txBody>
          <a:bodyPr/>
          <a:lstStyle/>
          <a:p>
            <a:fld id="{B9CBB4AD-6E2B-4EE1-B32D-EA1A3FED7639}" type="slidenum">
              <a:rPr lang="is-IS" smtClean="0"/>
              <a:t>18</a:t>
            </a:fld>
            <a:endParaRPr lang="is-IS"/>
          </a:p>
        </p:txBody>
      </p:sp>
    </p:spTree>
    <p:extLst>
      <p:ext uri="{BB962C8B-B14F-4D97-AF65-F5344CB8AC3E}">
        <p14:creationId xmlns:p14="http://schemas.microsoft.com/office/powerpoint/2010/main" val="13112214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s-IS" b="1" dirty="0" smtClean="0"/>
              <a:t>12. gr.</a:t>
            </a:r>
            <a:r>
              <a:rPr lang="is-IS" dirty="0" smtClean="0"/>
              <a:t> Samtökum fyrirtækja er óheimilt að ákveða samkeppnishömlur eða hvetja til hindrana sem bannaðar eru samkvæmt lögum þessum eða brjóta í bága við ákvarðanir skv. 16.–18. gr.</a:t>
            </a:r>
            <a:br>
              <a:rPr lang="is-IS" dirty="0" smtClean="0"/>
            </a:br>
            <a:endParaRPr lang="is-IS" dirty="0" smtClean="0"/>
          </a:p>
          <a:p>
            <a:r>
              <a:rPr lang="is-IS" dirty="0" smtClean="0"/>
              <a:t>Bann þetta nær einnig til stjórnarmanna samtaka, starfsmanna þeirra og manna sem valdir eru til trúnaðarstarfa í þágu samtakanna.</a:t>
            </a:r>
          </a:p>
          <a:p>
            <a:endParaRPr lang="is-IS" dirty="0" smtClean="0"/>
          </a:p>
          <a:p>
            <a:r>
              <a:rPr lang="is-IS" dirty="0" smtClean="0"/>
              <a:t>Árið 2008 vor</a:t>
            </a:r>
            <a:r>
              <a:rPr lang="is-IS" baseline="0" dirty="0" smtClean="0"/>
              <a:t>u Bændasmtök Íslands sektuð af SE fyrir að hvetja til verðkækkana.   Mikið hækkun hafði orðið á aðföngum til bænda  og  aldrei var beinlinis samþykkt eða gefið út um hve mikið verð þyrftu að hækka á hinum ýmsu afurðum, en upplýsingar um kostnaðarhækkanir voru ...</a:t>
            </a:r>
          </a:p>
          <a:p>
            <a:endParaRPr lang="is-IS" baseline="0" dirty="0" smtClean="0"/>
          </a:p>
          <a:p>
            <a:r>
              <a:rPr lang="is-IS" baseline="0" dirty="0" smtClean="0"/>
              <a:t>Félag íslenskra stórkaupmann ...   Í kjölfar umræðna á vettavngi F‘IS um verðlagsmálefni  og  aðildarfyrirtæki sögðu að almenningu yrði að skilja að óhjákvæmilegt væri annað en erlend matvara yrði að hækka  þessum sjónarmiðum yror að koma á framfæri. Í kjölafrið  birtust frétti í fjölmiðlum þar sem  haft var eftir framkvæmdastjóra FÆIS að martverð yrði að hækka um 20 til 30%. Og fyrirsögn birtst  í blöðunum : „Materverð að hækka um 20-30%“ !!  </a:t>
            </a:r>
          </a:p>
          <a:p>
            <a:endParaRPr lang="is-IS" dirty="0"/>
          </a:p>
          <a:p>
            <a:r>
              <a:rPr lang="is-IS" dirty="0" smtClean="0"/>
              <a:t>Aldrei  var ákveðið eða sagt eða samið um það um hve mikið fyrirtækin ættu  að hækka, hvorki í krónum né prósentum</a:t>
            </a:r>
            <a:endParaRPr lang="is-IS" dirty="0"/>
          </a:p>
        </p:txBody>
      </p:sp>
      <p:sp>
        <p:nvSpPr>
          <p:cNvPr id="4" name="Slide Number Placeholder 3"/>
          <p:cNvSpPr>
            <a:spLocks noGrp="1"/>
          </p:cNvSpPr>
          <p:nvPr>
            <p:ph type="sldNum" sz="quarter" idx="10"/>
          </p:nvPr>
        </p:nvSpPr>
        <p:spPr/>
        <p:txBody>
          <a:bodyPr/>
          <a:lstStyle/>
          <a:p>
            <a:fld id="{B9CBB4AD-6E2B-4EE1-B32D-EA1A3FED7639}" type="slidenum">
              <a:rPr lang="is-IS" smtClean="0"/>
              <a:t>19</a:t>
            </a:fld>
            <a:endParaRPr lang="is-IS"/>
          </a:p>
        </p:txBody>
      </p:sp>
    </p:spTree>
    <p:extLst>
      <p:ext uri="{BB962C8B-B14F-4D97-AF65-F5344CB8AC3E}">
        <p14:creationId xmlns:p14="http://schemas.microsoft.com/office/powerpoint/2010/main" val="3884517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s-IS" dirty="0" smtClean="0"/>
              <a:t>   </a:t>
            </a:r>
            <a:r>
              <a:rPr lang="is-IS" baseline="0" dirty="0" smtClean="0"/>
              <a:t> </a:t>
            </a:r>
          </a:p>
          <a:p>
            <a:r>
              <a:rPr lang="is-IS" dirty="0" smtClean="0"/>
              <a:t>Það leiðir okkur að þessari  mikilvægu spurningu </a:t>
            </a:r>
          </a:p>
          <a:p>
            <a:endParaRPr lang="is-IS" dirty="0"/>
          </a:p>
          <a:p>
            <a:r>
              <a:rPr lang="is-IS" baseline="0" dirty="0" smtClean="0"/>
              <a:t>Brittish sugar :      4</a:t>
            </a:r>
            <a:r>
              <a:rPr lang="is-IS" dirty="0" smtClean="0"/>
              <a:t> stærstu sykurgramleiðendur Bretlands ..</a:t>
            </a:r>
            <a:endParaRPr lang="is-IS" baseline="0" dirty="0" smtClean="0"/>
          </a:p>
          <a:p>
            <a:endParaRPr lang="is-IS" baseline="0" dirty="0" smtClean="0"/>
          </a:p>
          <a:p>
            <a:r>
              <a:rPr lang="is-IS" baseline="0" dirty="0" smtClean="0"/>
              <a:t> </a:t>
            </a:r>
          </a:p>
          <a:p>
            <a:r>
              <a:rPr lang="is-IS" baseline="0" dirty="0" smtClean="0"/>
              <a:t>  Bananamálið      Chiquita .... Dole   tveor</a:t>
            </a:r>
            <a:r>
              <a:rPr lang="is-IS" dirty="0" smtClean="0"/>
              <a:t> og tveir töluðu saman   Þriðjudagur:</a:t>
            </a:r>
          </a:p>
          <a:p>
            <a:r>
              <a:rPr lang="is-IS" dirty="0"/>
              <a:t> </a:t>
            </a:r>
            <a:r>
              <a:rPr lang="is-IS" dirty="0" smtClean="0"/>
              <a:t>   Hvernig vr uppskeran  gekk siglingin flutningurinn með farminn vel ..... </a:t>
            </a:r>
          </a:p>
          <a:p>
            <a:r>
              <a:rPr lang="is-IS" baseline="0" dirty="0"/>
              <a:t> </a:t>
            </a:r>
            <a:r>
              <a:rPr lang="is-IS" baseline="0" dirty="0" smtClean="0"/>
              <a:t>   </a:t>
            </a:r>
          </a:p>
          <a:p>
            <a:r>
              <a:rPr lang="is-IS" dirty="0"/>
              <a:t> </a:t>
            </a:r>
            <a:r>
              <a:rPr lang="is-IS" dirty="0" smtClean="0"/>
              <a:t>  Á miðvikidegi </a:t>
            </a:r>
            <a:endParaRPr lang="is-IS" baseline="0" dirty="0" smtClean="0"/>
          </a:p>
          <a:p>
            <a:endParaRPr lang="is-IS" baseline="0" dirty="0" smtClean="0"/>
          </a:p>
          <a:p>
            <a:r>
              <a:rPr lang="is-IS" baseline="0" dirty="0" smtClean="0"/>
              <a:t>   Á fimmtudegi    Já  hvaða</a:t>
            </a:r>
            <a:r>
              <a:rPr lang="is-IS" dirty="0" smtClean="0"/>
              <a:t> verð fékkstu  100 kr ok flott, ég fékk 90 ....</a:t>
            </a:r>
          </a:p>
          <a:p>
            <a:r>
              <a:rPr lang="is-IS" dirty="0"/>
              <a:t> </a:t>
            </a:r>
            <a:r>
              <a:rPr lang="is-IS" dirty="0" smtClean="0"/>
              <a:t>   svo hringt í næsta ... </a:t>
            </a:r>
            <a:endParaRPr lang="is-IS" baseline="0" dirty="0" smtClean="0"/>
          </a:p>
          <a:p>
            <a:endParaRPr lang="is-IS" baseline="0" dirty="0" smtClean="0"/>
          </a:p>
          <a:p>
            <a:r>
              <a:rPr lang="is-IS" baseline="0" dirty="0" smtClean="0"/>
              <a:t>  </a:t>
            </a:r>
          </a:p>
          <a:p>
            <a:r>
              <a:rPr lang="is-IS" dirty="0"/>
              <a:t> </a:t>
            </a:r>
            <a:r>
              <a:rPr lang="is-IS" dirty="0" smtClean="0"/>
              <a:t>   </a:t>
            </a:r>
            <a:endParaRPr lang="is-IS" baseline="0" dirty="0" smtClean="0"/>
          </a:p>
          <a:p>
            <a:endParaRPr lang="is-IS" baseline="0" dirty="0" smtClean="0"/>
          </a:p>
          <a:p>
            <a:r>
              <a:rPr lang="is-IS" baseline="0" dirty="0" smtClean="0"/>
              <a:t> </a:t>
            </a:r>
          </a:p>
          <a:p>
            <a:r>
              <a:rPr lang="is-IS" dirty="0"/>
              <a:t> </a:t>
            </a:r>
            <a:r>
              <a:rPr lang="is-IS" dirty="0" smtClean="0"/>
              <a:t>    </a:t>
            </a:r>
            <a:r>
              <a:rPr lang="is-IS" baseline="0" dirty="0" smtClean="0"/>
              <a:t>Farsímaseljenda málið </a:t>
            </a:r>
            <a:endParaRPr lang="is-IS" dirty="0" smtClean="0"/>
          </a:p>
          <a:p>
            <a:endParaRPr lang="is-IS" dirty="0"/>
          </a:p>
        </p:txBody>
      </p:sp>
      <p:sp>
        <p:nvSpPr>
          <p:cNvPr id="4" name="Slide Number Placeholder 3"/>
          <p:cNvSpPr>
            <a:spLocks noGrp="1"/>
          </p:cNvSpPr>
          <p:nvPr>
            <p:ph type="sldNum" sz="quarter" idx="10"/>
          </p:nvPr>
        </p:nvSpPr>
        <p:spPr/>
        <p:txBody>
          <a:bodyPr/>
          <a:lstStyle/>
          <a:p>
            <a:fld id="{B9CBB4AD-6E2B-4EE1-B32D-EA1A3FED7639}" type="slidenum">
              <a:rPr lang="is-IS" smtClean="0"/>
              <a:t>20</a:t>
            </a:fld>
            <a:endParaRPr lang="is-IS"/>
          </a:p>
        </p:txBody>
      </p:sp>
    </p:spTree>
    <p:extLst>
      <p:ext uri="{BB962C8B-B14F-4D97-AF65-F5344CB8AC3E}">
        <p14:creationId xmlns:p14="http://schemas.microsoft.com/office/powerpoint/2010/main" val="27090746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s-IS" dirty="0" smtClean="0"/>
          </a:p>
          <a:p>
            <a:endParaRPr lang="is-IS" dirty="0"/>
          </a:p>
          <a:p>
            <a:endParaRPr lang="is-IS" dirty="0" smtClean="0"/>
          </a:p>
          <a:p>
            <a:r>
              <a:rPr lang="is-IS" dirty="0" smtClean="0"/>
              <a:t>„Þá </a:t>
            </a:r>
            <a:r>
              <a:rPr lang="is-IS" dirty="0"/>
              <a:t>hefur því heldur ekki verið hnekkt að verð þeirra vörutegunda sem málið tekur til hafi getað verið aðgengilegt fyrir viðskiptamenn eða aðra þá sem hefðu haft tíma og áhuga á því að skoða heimasíður fyrirtækjanna, hringja í þjónustuver og mæta á sölustað til að fá verð gefin upp. </a:t>
            </a:r>
            <a:r>
              <a:rPr lang="is-IS" dirty="0" smtClean="0"/>
              <a:t>„</a:t>
            </a:r>
          </a:p>
          <a:p>
            <a:endParaRPr lang="is-IS" dirty="0"/>
          </a:p>
          <a:p>
            <a:r>
              <a:rPr lang="is-IS" dirty="0"/>
              <a:t>Þegar metið er hvort samskipti („verðkannanir“) um gildandi verð samkeppnisaðilans hafi falið í sér samráðsbrot verður jafnframt að hafa í huga þá staðreynd að tíðar verðkannanir samkeppnisaðila eru þáttur í virkri samkeppni. Allir samkeppnisaðilar, og óháðir aðilar, fylgjast reglubundið með verðum. Ekkert bannar þetta og því þarf </a:t>
            </a:r>
            <a:r>
              <a:rPr lang="is-IS" dirty="0" smtClean="0"/>
              <a:t>eitt</a:t>
            </a:r>
          </a:p>
          <a:p>
            <a:r>
              <a:rPr lang="is-IS" dirty="0" smtClean="0"/>
              <a:t>hvað </a:t>
            </a:r>
            <a:r>
              <a:rPr lang="is-IS" dirty="0"/>
              <a:t>sérstakt að koma til svo fyrirkomulagið á slíkum aðgerðum teljist ólögmætt. </a:t>
            </a:r>
            <a:endParaRPr lang="is-IS" dirty="0" smtClean="0"/>
          </a:p>
          <a:p>
            <a:endParaRPr lang="is-IS" dirty="0"/>
          </a:p>
          <a:p>
            <a:r>
              <a:rPr lang="is-IS" dirty="0"/>
              <a:t>Einnig leggur áfrýjunarnefndin til grundvallar að á rannsóknartímabilinu hafi samskiptin þróast úr því að vera einhliða, þ.e. starfsmaður Byko spurðist fyrir um það verð sem gilti hjá samkeppnisaðilanum, í það að þau urðu tvíhliða. Með því er Mál nr. 6/2015 Byko ehf. og Norvik ehf. gegn Samkeppniseftirlitinu </a:t>
            </a:r>
          </a:p>
          <a:p>
            <a:r>
              <a:rPr lang="is-IS" dirty="0" smtClean="0"/>
              <a:t>átt </a:t>
            </a:r>
            <a:r>
              <a:rPr lang="is-IS" dirty="0"/>
              <a:t>við að starfsmaður Húsasmiðjunnar fékk þá við sama tækifæri upplýsingar um verðið sem Byko var með á sömu eða sambærilegum vörum. </a:t>
            </a:r>
          </a:p>
        </p:txBody>
      </p:sp>
      <p:sp>
        <p:nvSpPr>
          <p:cNvPr id="4" name="Slide Number Placeholder 3"/>
          <p:cNvSpPr>
            <a:spLocks noGrp="1"/>
          </p:cNvSpPr>
          <p:nvPr>
            <p:ph type="sldNum" sz="quarter" idx="10"/>
          </p:nvPr>
        </p:nvSpPr>
        <p:spPr/>
        <p:txBody>
          <a:bodyPr/>
          <a:lstStyle/>
          <a:p>
            <a:fld id="{B9CBB4AD-6E2B-4EE1-B32D-EA1A3FED7639}" type="slidenum">
              <a:rPr lang="is-IS" smtClean="0"/>
              <a:t>22</a:t>
            </a:fld>
            <a:endParaRPr lang="is-IS"/>
          </a:p>
        </p:txBody>
      </p:sp>
    </p:spTree>
    <p:extLst>
      <p:ext uri="{BB962C8B-B14F-4D97-AF65-F5344CB8AC3E}">
        <p14:creationId xmlns:p14="http://schemas.microsoft.com/office/powerpoint/2010/main" val="25247404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s-IS" dirty="0" smtClean="0"/>
              <a:t>Þar</a:t>
            </a:r>
            <a:r>
              <a:rPr lang="is-IS" baseline="0" dirty="0" smtClean="0"/>
              <a:t> fyrir utan höfum við   samrunareglur og  ....  </a:t>
            </a:r>
          </a:p>
          <a:p>
            <a:endParaRPr lang="is-IS" baseline="0" dirty="0" smtClean="0"/>
          </a:p>
          <a:p>
            <a:r>
              <a:rPr lang="is-IS" baseline="0" dirty="0" smtClean="0"/>
              <a:t>En þetta eru  meginákvðin tvö .....  Fyrirmyndin er sótt til  Erópusamndsins   ein það eru fleiri en við sem  nota módel ESB  vel yfir hundarð ríki í heiminum í dag  nota  módel  ESB   áhrfi ESB ap þessu leyt ná þ´vi lant út fyrir Evrópu</a:t>
            </a:r>
            <a:endParaRPr lang="is-IS" dirty="0"/>
          </a:p>
        </p:txBody>
      </p:sp>
      <p:sp>
        <p:nvSpPr>
          <p:cNvPr id="4" name="Slide Number Placeholder 3"/>
          <p:cNvSpPr>
            <a:spLocks noGrp="1"/>
          </p:cNvSpPr>
          <p:nvPr>
            <p:ph type="sldNum" sz="quarter" idx="10"/>
          </p:nvPr>
        </p:nvSpPr>
        <p:spPr/>
        <p:txBody>
          <a:bodyPr/>
          <a:lstStyle/>
          <a:p>
            <a:fld id="{B9CBB4AD-6E2B-4EE1-B32D-EA1A3FED7639}" type="slidenum">
              <a:rPr lang="is-IS" smtClean="0"/>
              <a:t>2</a:t>
            </a:fld>
            <a:endParaRPr lang="is-IS"/>
          </a:p>
        </p:txBody>
      </p:sp>
    </p:spTree>
    <p:extLst>
      <p:ext uri="{BB962C8B-B14F-4D97-AF65-F5344CB8AC3E}">
        <p14:creationId xmlns:p14="http://schemas.microsoft.com/office/powerpoint/2010/main" val="18824020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s-IS"/>
          </a:p>
        </p:txBody>
      </p:sp>
      <p:sp>
        <p:nvSpPr>
          <p:cNvPr id="4" name="Slide Number Placeholder 3"/>
          <p:cNvSpPr>
            <a:spLocks noGrp="1"/>
          </p:cNvSpPr>
          <p:nvPr>
            <p:ph type="sldNum" sz="quarter" idx="10"/>
          </p:nvPr>
        </p:nvSpPr>
        <p:spPr/>
        <p:txBody>
          <a:bodyPr/>
          <a:lstStyle/>
          <a:p>
            <a:fld id="{B9CBB4AD-6E2B-4EE1-B32D-EA1A3FED7639}" type="slidenum">
              <a:rPr lang="is-IS" smtClean="0"/>
              <a:t>23</a:t>
            </a:fld>
            <a:endParaRPr lang="is-IS"/>
          </a:p>
        </p:txBody>
      </p:sp>
    </p:spTree>
    <p:extLst>
      <p:ext uri="{BB962C8B-B14F-4D97-AF65-F5344CB8AC3E}">
        <p14:creationId xmlns:p14="http://schemas.microsoft.com/office/powerpoint/2010/main" val="26095608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s-IS" dirty="0" smtClean="0"/>
          </a:p>
          <a:p>
            <a:r>
              <a:rPr lang="is-IS" dirty="0"/>
              <a:t>Þá virðist mega leggja til grundvallar að Húsasmiðjan hafi aðlagað sig að þessu fyrirkomulagi. Ýmis innri samskipti stjórnenda félagsins bera það með sér að félagið hafi ekki reynt að bjóða lægri verð en Byko og verðstefnan því miðast við að vera nægjanlega nálægt Byko í verðum til þess að markaðshlutdeild tapaðist ekki. </a:t>
            </a:r>
            <a:endParaRPr lang="is-IS" dirty="0" smtClean="0"/>
          </a:p>
          <a:p>
            <a:endParaRPr lang="is-IS" dirty="0"/>
          </a:p>
          <a:p>
            <a:r>
              <a:rPr lang="is-IS" dirty="0"/>
              <a:t>Ýmis samskipti benda til þess að á stundum, t.d. snemma í júní 2010, hafi verðákvarðanir, þ.e. hækkanir, verið ákveðnar innan Húsasmiðjunnar í þeirri von að Byko myndi „elta“. Liggja fyrir gögn um að Húsasmiðjan gaf verðlista sína út miðað við að vera í öllum greinum lítillega yfir því verði sem gilti á sama tíma hjá Byko. </a:t>
            </a:r>
            <a:endParaRPr lang="is-IS" dirty="0" smtClean="0"/>
          </a:p>
          <a:p>
            <a:endParaRPr lang="is-IS" dirty="0"/>
          </a:p>
          <a:p>
            <a:r>
              <a:rPr lang="is-IS" dirty="0"/>
              <a:t>Einnig liggja fyrir gögn frá því í desember 2009 sem sýna að þeir starfsmenn Húsasmiðjunnar sem höfðu með verðákvarðanir að gera vissu af því hvenær á Byko gerði almennt sínar kannanir og hafði það áhrif á verðlagningu Húsasmiðjunnar. Þá kemur fram í hleruðu símtali á milli starfsmanna Húsasmiðjunnar frá 16. febrúar 2011 að þeir hafi áformað að biðja verðkönnunarmann Byko að fresta sinni verðkönnun vegna þess að Húsasmiðjan væri ekki búin „að hækka verðin ...“. </a:t>
            </a:r>
          </a:p>
        </p:txBody>
      </p:sp>
      <p:sp>
        <p:nvSpPr>
          <p:cNvPr id="4" name="Slide Number Placeholder 3"/>
          <p:cNvSpPr>
            <a:spLocks noGrp="1"/>
          </p:cNvSpPr>
          <p:nvPr>
            <p:ph type="sldNum" sz="quarter" idx="10"/>
          </p:nvPr>
        </p:nvSpPr>
        <p:spPr/>
        <p:txBody>
          <a:bodyPr/>
          <a:lstStyle/>
          <a:p>
            <a:fld id="{B9CBB4AD-6E2B-4EE1-B32D-EA1A3FED7639}" type="slidenum">
              <a:rPr lang="is-IS" smtClean="0"/>
              <a:t>24</a:t>
            </a:fld>
            <a:endParaRPr lang="is-IS"/>
          </a:p>
        </p:txBody>
      </p:sp>
    </p:spTree>
    <p:extLst>
      <p:ext uri="{BB962C8B-B14F-4D97-AF65-F5344CB8AC3E}">
        <p14:creationId xmlns:p14="http://schemas.microsoft.com/office/powerpoint/2010/main" val="31873169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s-IS" sz="1800" dirty="0" smtClean="0"/>
              <a:t>Eg hef  stundum</a:t>
            </a:r>
            <a:r>
              <a:rPr lang="is-IS" sz="1800" baseline="0" dirty="0" smtClean="0"/>
              <a:t> líkt þessum meginákvæðum samkeppnisrétatrins við stjórnarskrárákvæði  </a:t>
            </a:r>
          </a:p>
          <a:p>
            <a:endParaRPr lang="is-IS" sz="1800" baseline="0" dirty="0" smtClean="0"/>
          </a:p>
          <a:p>
            <a:r>
              <a:rPr lang="is-IS" sz="1800" baseline="0" dirty="0" smtClean="0"/>
              <a:t>Texti þessara meginákvæða hefur haldist óbreyttyt frá því þau voru fyrst komu í lög hér á landi   </a:t>
            </a:r>
            <a:r>
              <a:rPr lang="is-IS" sz="1800" dirty="0" smtClean="0"/>
              <a:t> ... Hafa einnig verið óbreytt í ESB frá 1957  </a:t>
            </a:r>
            <a:endParaRPr lang="is-IS" sz="1800" baseline="0" dirty="0" smtClean="0"/>
          </a:p>
          <a:p>
            <a:endParaRPr lang="is-IS" sz="1800" baseline="0" dirty="0" smtClean="0"/>
          </a:p>
          <a:p>
            <a:r>
              <a:rPr lang="is-IS" sz="1800" baseline="0" dirty="0" smtClean="0"/>
              <a:t>En efnið hefur hins vegar breyts með framkvæmd  t.d  er nú orðið tekið vægar á samkeppnistakmörkunum í lóðrettim</a:t>
            </a:r>
            <a:r>
              <a:rPr lang="is-IS" sz="1800" dirty="0" smtClean="0"/>
              <a:t> samningum en var í upphafi ....</a:t>
            </a:r>
            <a:endParaRPr lang="is-IS" sz="1800" baseline="0" dirty="0" smtClean="0"/>
          </a:p>
          <a:p>
            <a:endParaRPr lang="is-IS" sz="1800" dirty="0"/>
          </a:p>
          <a:p>
            <a:r>
              <a:rPr lang="is-IS" sz="1800" baseline="0" dirty="0" smtClean="0"/>
              <a:t>Upp í mynd</a:t>
            </a:r>
            <a:endParaRPr lang="is-IS" sz="1800" dirty="0"/>
          </a:p>
        </p:txBody>
      </p:sp>
      <p:sp>
        <p:nvSpPr>
          <p:cNvPr id="4" name="Slide Number Placeholder 3"/>
          <p:cNvSpPr>
            <a:spLocks noGrp="1"/>
          </p:cNvSpPr>
          <p:nvPr>
            <p:ph type="sldNum" sz="quarter" idx="10"/>
          </p:nvPr>
        </p:nvSpPr>
        <p:spPr/>
        <p:txBody>
          <a:bodyPr/>
          <a:lstStyle/>
          <a:p>
            <a:fld id="{B9CBB4AD-6E2B-4EE1-B32D-EA1A3FED7639}" type="slidenum">
              <a:rPr lang="is-IS" smtClean="0"/>
              <a:t>3</a:t>
            </a:fld>
            <a:endParaRPr lang="is-IS"/>
          </a:p>
        </p:txBody>
      </p:sp>
    </p:spTree>
    <p:extLst>
      <p:ext uri="{BB962C8B-B14F-4D97-AF65-F5344CB8AC3E}">
        <p14:creationId xmlns:p14="http://schemas.microsoft.com/office/powerpoint/2010/main" val="2571656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s-IS" dirty="0" smtClean="0"/>
          </a:p>
          <a:p>
            <a:r>
              <a:rPr lang="is-IS" dirty="0" smtClean="0"/>
              <a:t>Þða er oft talað um arm</a:t>
            </a:r>
            <a:r>
              <a:rPr lang="is-IS" baseline="0" dirty="0" smtClean="0"/>
              <a:t> laganna, - að armur laganna sé langur, -   og það á mjög vel við um  s</a:t>
            </a:r>
            <a:r>
              <a:rPr lang="is-IS" dirty="0" smtClean="0"/>
              <a:t>amkeppnireglurnar að því er varðar  bann þeirra við </a:t>
            </a:r>
            <a:r>
              <a:rPr lang="is-IS" baseline="0" dirty="0" smtClean="0"/>
              <a:t> samkeppnishamlandi samráði .   </a:t>
            </a:r>
          </a:p>
          <a:p>
            <a:r>
              <a:rPr lang="is-IS" baseline="0" dirty="0" smtClean="0"/>
              <a:t> </a:t>
            </a:r>
          </a:p>
          <a:p>
            <a:endParaRPr lang="is-IS" dirty="0"/>
          </a:p>
        </p:txBody>
      </p:sp>
      <p:sp>
        <p:nvSpPr>
          <p:cNvPr id="4" name="Slide Number Placeholder 3"/>
          <p:cNvSpPr>
            <a:spLocks noGrp="1"/>
          </p:cNvSpPr>
          <p:nvPr>
            <p:ph type="sldNum" sz="quarter" idx="10"/>
          </p:nvPr>
        </p:nvSpPr>
        <p:spPr/>
        <p:txBody>
          <a:bodyPr/>
          <a:lstStyle/>
          <a:p>
            <a:fld id="{B9CBB4AD-6E2B-4EE1-B32D-EA1A3FED7639}" type="slidenum">
              <a:rPr lang="is-IS" smtClean="0"/>
              <a:t>4</a:t>
            </a:fld>
            <a:endParaRPr lang="is-IS"/>
          </a:p>
        </p:txBody>
      </p:sp>
    </p:spTree>
    <p:extLst>
      <p:ext uri="{BB962C8B-B14F-4D97-AF65-F5344CB8AC3E}">
        <p14:creationId xmlns:p14="http://schemas.microsoft.com/office/powerpoint/2010/main" val="14692812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s-IS" dirty="0" smtClean="0"/>
          </a:p>
          <a:p>
            <a:endParaRPr lang="is-IS" dirty="0"/>
          </a:p>
          <a:p>
            <a:pPr>
              <a:lnSpc>
                <a:spcPct val="150000"/>
              </a:lnSpc>
            </a:pPr>
            <a:r>
              <a:rPr lang="is-IS" sz="1600" dirty="0"/>
              <a:t> </a:t>
            </a:r>
            <a:r>
              <a:rPr lang="is-IS" sz="1600" dirty="0" smtClean="0"/>
              <a:t>     Vegnan þeirarr meginreglu  íslenskra laga að  almenn lög viki </a:t>
            </a:r>
          </a:p>
          <a:p>
            <a:pPr>
              <a:lnSpc>
                <a:spcPct val="150000"/>
              </a:lnSpc>
            </a:pPr>
            <a:r>
              <a:rPr lang="is-IS" sz="1600" dirty="0" smtClean="0"/>
              <a:t>fyrir sérlögum ef   árekstur verður þar á milli   þurfa fyrirtæki að hafa í huga að  þau eru ekki endilega  „home and safe“  eda þótt  sérlög  sem þau falli undir vikil samkeppnislögunum sem almennum lögum til hliðar   því eftir sem áður er mögueliki á að  samkeppnsireglur EES samninsgins sem eru að mestu samhljóða bannálvæði íls samkeppnislaga taki til  viðkomandi samninga eða aðgerða</a:t>
            </a:r>
            <a:endParaRPr lang="is-IS" sz="1600" dirty="0"/>
          </a:p>
        </p:txBody>
      </p:sp>
      <p:sp>
        <p:nvSpPr>
          <p:cNvPr id="4" name="Slide Number Placeholder 3"/>
          <p:cNvSpPr>
            <a:spLocks noGrp="1"/>
          </p:cNvSpPr>
          <p:nvPr>
            <p:ph type="sldNum" sz="quarter" idx="10"/>
          </p:nvPr>
        </p:nvSpPr>
        <p:spPr/>
        <p:txBody>
          <a:bodyPr/>
          <a:lstStyle/>
          <a:p>
            <a:fld id="{B9CBB4AD-6E2B-4EE1-B32D-EA1A3FED7639}" type="slidenum">
              <a:rPr lang="is-IS" smtClean="0"/>
              <a:t>5</a:t>
            </a:fld>
            <a:endParaRPr lang="is-IS"/>
          </a:p>
        </p:txBody>
      </p:sp>
    </p:spTree>
    <p:extLst>
      <p:ext uri="{BB962C8B-B14F-4D97-AF65-F5344CB8AC3E}">
        <p14:creationId xmlns:p14="http://schemas.microsoft.com/office/powerpoint/2010/main" val="17069573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s-IS" dirty="0" smtClean="0"/>
              <a:t>  Hugtakið samningu er t</a:t>
            </a:r>
            <a:r>
              <a:rPr lang="is-IS" baseline="0" dirty="0" smtClean="0"/>
              <a:t> er í raun allt annað en  t.d.  í samninga- og kröfurétti. Kem að öðru leyti betur að þessu síðar þegar ég fjalla um  upplýsingamiðlun og upplýsingaskipti sem slík.</a:t>
            </a:r>
            <a:endParaRPr lang="is-IS" dirty="0"/>
          </a:p>
        </p:txBody>
      </p:sp>
      <p:sp>
        <p:nvSpPr>
          <p:cNvPr id="4" name="Slide Number Placeholder 3"/>
          <p:cNvSpPr>
            <a:spLocks noGrp="1"/>
          </p:cNvSpPr>
          <p:nvPr>
            <p:ph type="sldNum" sz="quarter" idx="10"/>
          </p:nvPr>
        </p:nvSpPr>
        <p:spPr/>
        <p:txBody>
          <a:bodyPr/>
          <a:lstStyle/>
          <a:p>
            <a:fld id="{B9CBB4AD-6E2B-4EE1-B32D-EA1A3FED7639}" type="slidenum">
              <a:rPr lang="is-IS" smtClean="0"/>
              <a:t>6</a:t>
            </a:fld>
            <a:endParaRPr lang="is-IS"/>
          </a:p>
        </p:txBody>
      </p:sp>
    </p:spTree>
    <p:extLst>
      <p:ext uri="{BB962C8B-B14F-4D97-AF65-F5344CB8AC3E}">
        <p14:creationId xmlns:p14="http://schemas.microsoft.com/office/powerpoint/2010/main" val="16788613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s-IS" dirty="0" smtClean="0"/>
              <a:t>      Eins</a:t>
            </a:r>
            <a:r>
              <a:rPr lang="is-IS" baseline="0" dirty="0" smtClean="0"/>
              <a:t> og þetta orðalag hefur verið túlkað af samkeppnisyfirvöldum og dómstólum  skiptur ekki máli  hver huglæg afstaða viðkomandi  fyrirtækja  er  eða var þegar þau gerðu það sem þau gerðu.  </a:t>
            </a:r>
          </a:p>
          <a:p>
            <a:endParaRPr lang="is-IS" dirty="0" smtClean="0"/>
          </a:p>
          <a:p>
            <a:r>
              <a:rPr lang="is-IS" dirty="0" smtClean="0"/>
              <a:t>Það er á visan hátt skiljanlegt að   stjórnendur fyrirtækja  og jafnvel  sérfræðingar eins og lögfræðinar  telji þegar þeir skoða  10 gr. samkeppnislaga þar sem þetta stendur  .að </a:t>
            </a:r>
            <a:r>
              <a:rPr lang="is-IS" baseline="0" dirty="0" smtClean="0"/>
              <a:t>halda að ef engar skaðlegar afleiðingar hafa orðið af samningi og  tilgangur með samningnum eða viðkomandi aðgerðum   ekki verið að takamarka samkeppni  þá  geti ekki verið um samráðsbrot að ræða</a:t>
            </a:r>
            <a:r>
              <a:rPr lang="is-IS" dirty="0" smtClean="0"/>
              <a:t>  í skilningi 10 .gr.   Meira að segja virðist sem sjálft Lögmannafélag Ísalnds hafi verið á þesari skoðun þegar það  tladi á sínum tíma að nauðsynkgt værir fyrir félagið að lata vinna eða endurnýja kostnarðgrunn fyrir dæmigerða lögmanssofu </a:t>
            </a:r>
            <a:r>
              <a:rPr lang="is-IS" baseline="0" dirty="0" smtClean="0"/>
              <a:t> þ´vi svo</a:t>
            </a:r>
            <a:r>
              <a:rPr lang="is-IS" dirty="0" smtClean="0"/>
              <a:t> vitist sem timagjald  lögamnna væri orðið svo lagt. A,.m. reyndi LMF‘I ó vörn sinni gegn samkeppnisstofnun þegar stofnuni komst að þessu að  Samkeppnisyfirvöld yrðu að sanna ásetning áður en au gætu sektað fyrirtæki fyrir svona athæfi. </a:t>
            </a:r>
          </a:p>
          <a:p>
            <a:endParaRPr lang="is-IS" baseline="0" dirty="0"/>
          </a:p>
          <a:p>
            <a:r>
              <a:rPr lang="is-IS" dirty="0" smtClean="0"/>
              <a:t>þAð merkielga nefnilega við  hugtakið orðasambandið „að markmiði“ í þessu ákv´ði samkeppnislaganna vísar til hlutlægs mats á  efni og eðli  viðkomandi ráðstafana  með tilliti til áhrifa þeirra á samkeppni. </a:t>
            </a:r>
            <a:r>
              <a:rPr lang="is-IS" baseline="0" dirty="0" smtClean="0"/>
              <a:t> </a:t>
            </a:r>
            <a:endParaRPr lang="is-IS" dirty="0"/>
          </a:p>
        </p:txBody>
      </p:sp>
      <p:sp>
        <p:nvSpPr>
          <p:cNvPr id="4" name="Slide Number Placeholder 3"/>
          <p:cNvSpPr>
            <a:spLocks noGrp="1"/>
          </p:cNvSpPr>
          <p:nvPr>
            <p:ph type="sldNum" sz="quarter" idx="10"/>
          </p:nvPr>
        </p:nvSpPr>
        <p:spPr/>
        <p:txBody>
          <a:bodyPr/>
          <a:lstStyle/>
          <a:p>
            <a:fld id="{B9CBB4AD-6E2B-4EE1-B32D-EA1A3FED7639}" type="slidenum">
              <a:rPr lang="is-IS" smtClean="0"/>
              <a:t>7</a:t>
            </a:fld>
            <a:endParaRPr lang="is-IS"/>
          </a:p>
        </p:txBody>
      </p:sp>
    </p:spTree>
    <p:extLst>
      <p:ext uri="{BB962C8B-B14F-4D97-AF65-F5344CB8AC3E}">
        <p14:creationId xmlns:p14="http://schemas.microsoft.com/office/powerpoint/2010/main" val="20980744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s-IS" dirty="0" smtClean="0"/>
          </a:p>
          <a:p>
            <a:r>
              <a:rPr lang="is-IS" sz="1600" dirty="0" smtClean="0"/>
              <a:t> Í   </a:t>
            </a:r>
            <a:r>
              <a:rPr lang="is-IS" sz="1600" baseline="0" dirty="0" smtClean="0"/>
              <a:t> Bandaríkjunum  hafa  framkvæmdastjórar erlendra fyrirtækja  hafi þurft að mæta til Sams frænda til að sitja af sér fangelsisdóma fyrir samráðsbort,  man eftir tveimur dæmum sem vörðuði skipafélög og siglingar til og frá Bandaríkjum</a:t>
            </a:r>
          </a:p>
          <a:p>
            <a:endParaRPr lang="is-IS" sz="1600" dirty="0"/>
          </a:p>
          <a:p>
            <a:r>
              <a:rPr lang="is-IS" sz="1600" baseline="0" dirty="0" smtClean="0"/>
              <a:t>ESB sektar fyirtæki utan Evrópusmbandsins</a:t>
            </a:r>
            <a:r>
              <a:rPr lang="is-IS" sz="1600" dirty="0" smtClean="0"/>
              <a:t> fyrir  verðsamráð ef viðkomandi vörur eru selda innan þess – eins og að drekka vatn </a:t>
            </a:r>
            <a:endParaRPr lang="is-IS" sz="1600" baseline="0" dirty="0" smtClean="0"/>
          </a:p>
          <a:p>
            <a:endParaRPr lang="is-IS" sz="1600" baseline="0" dirty="0" smtClean="0"/>
          </a:p>
          <a:p>
            <a:r>
              <a:rPr lang="is-IS" sz="1600" baseline="0" dirty="0" smtClean="0"/>
              <a:t>Í öllum samkeppnslögum í lödnunum í kringum okkur er skiptir ekki máli hvar þeir eru staðsettir eða búa sem leggja á ráðin um samkeppnishömlur, heldur hvar þær hafa áhrif .     </a:t>
            </a:r>
          </a:p>
          <a:p>
            <a:endParaRPr lang="is-IS" sz="1600" baseline="0" dirty="0" smtClean="0"/>
          </a:p>
          <a:p>
            <a:r>
              <a:rPr lang="is-IS" sz="1600" b="1" dirty="0" smtClean="0"/>
              <a:t>3. gr.</a:t>
            </a:r>
            <a:r>
              <a:rPr lang="is-IS" sz="1600" dirty="0" smtClean="0"/>
              <a:t> Lög þessi taka til samninga, skilmála og athafna </a:t>
            </a:r>
            <a:r>
              <a:rPr lang="is-IS" sz="1600" u="sng" dirty="0" smtClean="0"/>
              <a:t>sem hafa eða ætlað er að hafa áhrif hér á landi</a:t>
            </a:r>
            <a:endParaRPr lang="is-IS" sz="1600" u="sng" dirty="0"/>
          </a:p>
        </p:txBody>
      </p:sp>
      <p:sp>
        <p:nvSpPr>
          <p:cNvPr id="4" name="Slide Number Placeholder 3"/>
          <p:cNvSpPr>
            <a:spLocks noGrp="1"/>
          </p:cNvSpPr>
          <p:nvPr>
            <p:ph type="sldNum" sz="quarter" idx="10"/>
          </p:nvPr>
        </p:nvSpPr>
        <p:spPr/>
        <p:txBody>
          <a:bodyPr/>
          <a:lstStyle/>
          <a:p>
            <a:fld id="{B9CBB4AD-6E2B-4EE1-B32D-EA1A3FED7639}" type="slidenum">
              <a:rPr lang="is-IS" smtClean="0"/>
              <a:t>8</a:t>
            </a:fld>
            <a:endParaRPr lang="is-IS"/>
          </a:p>
        </p:txBody>
      </p:sp>
    </p:spTree>
    <p:extLst>
      <p:ext uri="{BB962C8B-B14F-4D97-AF65-F5344CB8AC3E}">
        <p14:creationId xmlns:p14="http://schemas.microsoft.com/office/powerpoint/2010/main" val="8812951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s-IS" dirty="0" smtClean="0"/>
          </a:p>
          <a:p>
            <a:endParaRPr lang="is-IS" dirty="0"/>
          </a:p>
          <a:p>
            <a:r>
              <a:rPr lang="is-IS" sz="1800" dirty="0" smtClean="0"/>
              <a:t>Afleiðingar samkeppnislagabrota eru víðtækar í þeim skilnini að  viðurlög við þeim geta bæði verið þung fjárhagslega fyrir viðkomandi fyrirtæki </a:t>
            </a:r>
          </a:p>
          <a:p>
            <a:endParaRPr lang="is-IS" sz="1800" dirty="0"/>
          </a:p>
          <a:p>
            <a:r>
              <a:rPr lang="is-IS" sz="1800" dirty="0" smtClean="0"/>
              <a:t>auk þess sem nú orðið  liggur við því refsing fyrri stjórnendur og starfsemnn ef fyrirtæki tekur að þeirra undirlagi þatt í samræðasbrotum</a:t>
            </a:r>
          </a:p>
          <a:p>
            <a:endParaRPr lang="is-IS" sz="1800" dirty="0"/>
          </a:p>
          <a:p>
            <a:r>
              <a:rPr lang="is-IS" sz="1800" dirty="0" smtClean="0"/>
              <a:t>Skaðbætur  </a:t>
            </a:r>
          </a:p>
          <a:p>
            <a:endParaRPr lang="is-IS" sz="1800" dirty="0"/>
          </a:p>
          <a:p>
            <a:r>
              <a:rPr lang="is-IS" sz="1800" dirty="0" smtClean="0"/>
              <a:t>10.000.000 frá aldamótum </a:t>
            </a:r>
            <a:endParaRPr lang="is-IS" sz="1800" dirty="0"/>
          </a:p>
          <a:p>
            <a:r>
              <a:rPr lang="is-IS" dirty="0" smtClean="0"/>
              <a:t>  </a:t>
            </a:r>
            <a:endParaRPr lang="is-IS" dirty="0"/>
          </a:p>
        </p:txBody>
      </p:sp>
      <p:sp>
        <p:nvSpPr>
          <p:cNvPr id="4" name="Slide Number Placeholder 3"/>
          <p:cNvSpPr>
            <a:spLocks noGrp="1"/>
          </p:cNvSpPr>
          <p:nvPr>
            <p:ph type="sldNum" sz="quarter" idx="10"/>
          </p:nvPr>
        </p:nvSpPr>
        <p:spPr/>
        <p:txBody>
          <a:bodyPr/>
          <a:lstStyle/>
          <a:p>
            <a:fld id="{B9CBB4AD-6E2B-4EE1-B32D-EA1A3FED7639}" type="slidenum">
              <a:rPr lang="is-IS" smtClean="0"/>
              <a:t>9</a:t>
            </a:fld>
            <a:endParaRPr lang="is-IS"/>
          </a:p>
        </p:txBody>
      </p:sp>
    </p:spTree>
    <p:extLst>
      <p:ext uri="{BB962C8B-B14F-4D97-AF65-F5344CB8AC3E}">
        <p14:creationId xmlns:p14="http://schemas.microsoft.com/office/powerpoint/2010/main" val="2099610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45B28827-41EA-49AC-8DA7-E965A97D7510}" type="datetime1">
              <a:rPr lang="is-IS" smtClean="0"/>
              <a:t>11.12.2015</a:t>
            </a:fld>
            <a:endParaRPr lang="is-IS"/>
          </a:p>
        </p:txBody>
      </p:sp>
      <p:sp>
        <p:nvSpPr>
          <p:cNvPr id="17" name="Footer Placeholder 16"/>
          <p:cNvSpPr>
            <a:spLocks noGrp="1"/>
          </p:cNvSpPr>
          <p:nvPr>
            <p:ph type="ftr" sz="quarter" idx="11"/>
          </p:nvPr>
        </p:nvSpPr>
        <p:spPr/>
        <p:txBody>
          <a:bodyPr/>
          <a:lstStyle/>
          <a:p>
            <a:r>
              <a:rPr lang="is-IS" smtClean="0"/>
              <a:t>S@mkeppnisráðgjöf</a:t>
            </a:r>
            <a:endParaRPr lang="is-IS"/>
          </a:p>
        </p:txBody>
      </p:sp>
      <p:sp>
        <p:nvSpPr>
          <p:cNvPr id="29" name="Slide Number Placeholder 28"/>
          <p:cNvSpPr>
            <a:spLocks noGrp="1"/>
          </p:cNvSpPr>
          <p:nvPr>
            <p:ph type="sldNum" sz="quarter" idx="12"/>
          </p:nvPr>
        </p:nvSpPr>
        <p:spPr/>
        <p:txBody>
          <a:bodyPr/>
          <a:lstStyle/>
          <a:p>
            <a:fld id="{1D8A711A-4EAC-4432-B51D-429824DCAAF7}" type="slidenum">
              <a:rPr lang="is-IS" smtClean="0"/>
              <a:t>‹#›</a:t>
            </a:fld>
            <a:endParaRPr lang="is-I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A5CCBB3-1E23-4BDD-AB3E-0A8A3F8BAD9A}" type="datetime1">
              <a:rPr lang="is-IS" smtClean="0"/>
              <a:t>11.12.2015</a:t>
            </a:fld>
            <a:endParaRPr lang="is-IS"/>
          </a:p>
        </p:txBody>
      </p:sp>
      <p:sp>
        <p:nvSpPr>
          <p:cNvPr id="5" name="Footer Placeholder 4"/>
          <p:cNvSpPr>
            <a:spLocks noGrp="1"/>
          </p:cNvSpPr>
          <p:nvPr>
            <p:ph type="ftr" sz="quarter" idx="11"/>
          </p:nvPr>
        </p:nvSpPr>
        <p:spPr/>
        <p:txBody>
          <a:bodyPr/>
          <a:lstStyle/>
          <a:p>
            <a:r>
              <a:rPr lang="is-IS" smtClean="0"/>
              <a:t>S@mkeppnisráðgjöf</a:t>
            </a:r>
            <a:endParaRPr lang="is-IS"/>
          </a:p>
        </p:txBody>
      </p:sp>
      <p:sp>
        <p:nvSpPr>
          <p:cNvPr id="6" name="Slide Number Placeholder 5"/>
          <p:cNvSpPr>
            <a:spLocks noGrp="1"/>
          </p:cNvSpPr>
          <p:nvPr>
            <p:ph type="sldNum" sz="quarter" idx="12"/>
          </p:nvPr>
        </p:nvSpPr>
        <p:spPr/>
        <p:txBody>
          <a:bodyPr/>
          <a:lstStyle/>
          <a:p>
            <a:fld id="{1D8A711A-4EAC-4432-B51D-429824DCAAF7}" type="slidenum">
              <a:rPr lang="is-IS" smtClean="0"/>
              <a:t>‹#›</a:t>
            </a:fld>
            <a:endParaRPr lang="is-I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3D88AE1-7F4D-4D02-A6F1-F757504388F5}" type="datetime1">
              <a:rPr lang="is-IS" smtClean="0"/>
              <a:t>11.12.2015</a:t>
            </a:fld>
            <a:endParaRPr lang="is-IS"/>
          </a:p>
        </p:txBody>
      </p:sp>
      <p:sp>
        <p:nvSpPr>
          <p:cNvPr id="5" name="Footer Placeholder 4"/>
          <p:cNvSpPr>
            <a:spLocks noGrp="1"/>
          </p:cNvSpPr>
          <p:nvPr>
            <p:ph type="ftr" sz="quarter" idx="11"/>
          </p:nvPr>
        </p:nvSpPr>
        <p:spPr/>
        <p:txBody>
          <a:bodyPr/>
          <a:lstStyle/>
          <a:p>
            <a:r>
              <a:rPr lang="is-IS" smtClean="0"/>
              <a:t>S@mkeppnisráðgjöf</a:t>
            </a:r>
            <a:endParaRPr lang="is-IS"/>
          </a:p>
        </p:txBody>
      </p:sp>
      <p:sp>
        <p:nvSpPr>
          <p:cNvPr id="6" name="Slide Number Placeholder 5"/>
          <p:cNvSpPr>
            <a:spLocks noGrp="1"/>
          </p:cNvSpPr>
          <p:nvPr>
            <p:ph type="sldNum" sz="quarter" idx="12"/>
          </p:nvPr>
        </p:nvSpPr>
        <p:spPr/>
        <p:txBody>
          <a:bodyPr/>
          <a:lstStyle/>
          <a:p>
            <a:fld id="{1D8A711A-4EAC-4432-B51D-429824DCAAF7}" type="slidenum">
              <a:rPr lang="is-IS" smtClean="0"/>
              <a:t>‹#›</a:t>
            </a:fld>
            <a:endParaRPr lang="is-I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BAEE9AB-2CB2-46A8-B484-FA0A9A691017}" type="datetime1">
              <a:rPr lang="is-IS" smtClean="0"/>
              <a:t>11.12.2015</a:t>
            </a:fld>
            <a:endParaRPr lang="is-IS"/>
          </a:p>
        </p:txBody>
      </p:sp>
      <p:sp>
        <p:nvSpPr>
          <p:cNvPr id="5" name="Footer Placeholder 4"/>
          <p:cNvSpPr>
            <a:spLocks noGrp="1"/>
          </p:cNvSpPr>
          <p:nvPr>
            <p:ph type="ftr" sz="quarter" idx="11"/>
          </p:nvPr>
        </p:nvSpPr>
        <p:spPr/>
        <p:txBody>
          <a:bodyPr/>
          <a:lstStyle/>
          <a:p>
            <a:r>
              <a:rPr lang="is-IS" smtClean="0"/>
              <a:t>S@mkeppnisráðgjöf</a:t>
            </a:r>
            <a:endParaRPr lang="is-IS"/>
          </a:p>
        </p:txBody>
      </p:sp>
      <p:sp>
        <p:nvSpPr>
          <p:cNvPr id="6" name="Slide Number Placeholder 5"/>
          <p:cNvSpPr>
            <a:spLocks noGrp="1"/>
          </p:cNvSpPr>
          <p:nvPr>
            <p:ph type="sldNum" sz="quarter" idx="12"/>
          </p:nvPr>
        </p:nvSpPr>
        <p:spPr/>
        <p:txBody>
          <a:bodyPr/>
          <a:lstStyle/>
          <a:p>
            <a:fld id="{1D8A711A-4EAC-4432-B51D-429824DCAAF7}" type="slidenum">
              <a:rPr lang="is-IS" smtClean="0"/>
              <a:t>‹#›</a:t>
            </a:fld>
            <a:endParaRPr lang="is-I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CE67704-CA2E-4951-8EA3-15C3DF1180A2}" type="datetime1">
              <a:rPr lang="is-IS" smtClean="0"/>
              <a:t>11.12.2015</a:t>
            </a:fld>
            <a:endParaRPr lang="is-IS"/>
          </a:p>
        </p:txBody>
      </p:sp>
      <p:sp>
        <p:nvSpPr>
          <p:cNvPr id="5" name="Footer Placeholder 4"/>
          <p:cNvSpPr>
            <a:spLocks noGrp="1"/>
          </p:cNvSpPr>
          <p:nvPr>
            <p:ph type="ftr" sz="quarter" idx="11"/>
          </p:nvPr>
        </p:nvSpPr>
        <p:spPr/>
        <p:txBody>
          <a:bodyPr/>
          <a:lstStyle/>
          <a:p>
            <a:r>
              <a:rPr lang="is-IS" smtClean="0"/>
              <a:t>S@mkeppnisráðgjöf</a:t>
            </a:r>
            <a:endParaRPr lang="is-IS"/>
          </a:p>
        </p:txBody>
      </p:sp>
      <p:sp>
        <p:nvSpPr>
          <p:cNvPr id="6" name="Slide Number Placeholder 5"/>
          <p:cNvSpPr>
            <a:spLocks noGrp="1"/>
          </p:cNvSpPr>
          <p:nvPr>
            <p:ph type="sldNum" sz="quarter" idx="12"/>
          </p:nvPr>
        </p:nvSpPr>
        <p:spPr>
          <a:xfrm>
            <a:off x="7924800" y="6416675"/>
            <a:ext cx="762000" cy="365125"/>
          </a:xfrm>
        </p:spPr>
        <p:txBody>
          <a:bodyPr/>
          <a:lstStyle/>
          <a:p>
            <a:fld id="{1D8A711A-4EAC-4432-B51D-429824DCAAF7}" type="slidenum">
              <a:rPr lang="is-IS" smtClean="0"/>
              <a:t>‹#›</a:t>
            </a:fld>
            <a:endParaRPr lang="is-I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1B6ACED-ACAC-4D1F-8A6E-55019CC91E3B}" type="datetime1">
              <a:rPr lang="is-IS" smtClean="0"/>
              <a:t>11.12.2015</a:t>
            </a:fld>
            <a:endParaRPr lang="is-IS"/>
          </a:p>
        </p:txBody>
      </p:sp>
      <p:sp>
        <p:nvSpPr>
          <p:cNvPr id="6" name="Footer Placeholder 5"/>
          <p:cNvSpPr>
            <a:spLocks noGrp="1"/>
          </p:cNvSpPr>
          <p:nvPr>
            <p:ph type="ftr" sz="quarter" idx="11"/>
          </p:nvPr>
        </p:nvSpPr>
        <p:spPr/>
        <p:txBody>
          <a:bodyPr/>
          <a:lstStyle/>
          <a:p>
            <a:r>
              <a:rPr lang="is-IS" smtClean="0"/>
              <a:t>S@mkeppnisráðgjöf</a:t>
            </a:r>
            <a:endParaRPr lang="is-IS"/>
          </a:p>
        </p:txBody>
      </p:sp>
      <p:sp>
        <p:nvSpPr>
          <p:cNvPr id="7" name="Slide Number Placeholder 6"/>
          <p:cNvSpPr>
            <a:spLocks noGrp="1"/>
          </p:cNvSpPr>
          <p:nvPr>
            <p:ph type="sldNum" sz="quarter" idx="12"/>
          </p:nvPr>
        </p:nvSpPr>
        <p:spPr/>
        <p:txBody>
          <a:bodyPr/>
          <a:lstStyle/>
          <a:p>
            <a:fld id="{1D8A711A-4EAC-4432-B51D-429824DCAAF7}" type="slidenum">
              <a:rPr lang="is-IS" smtClean="0"/>
              <a:t>‹#›</a:t>
            </a:fld>
            <a:endParaRPr lang="is-I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EC7FB2B-3DC1-4B11-9C40-C13C9C52E273}" type="datetime1">
              <a:rPr lang="is-IS" smtClean="0"/>
              <a:t>11.12.2015</a:t>
            </a:fld>
            <a:endParaRPr lang="is-IS"/>
          </a:p>
        </p:txBody>
      </p:sp>
      <p:sp>
        <p:nvSpPr>
          <p:cNvPr id="8" name="Footer Placeholder 7"/>
          <p:cNvSpPr>
            <a:spLocks noGrp="1"/>
          </p:cNvSpPr>
          <p:nvPr>
            <p:ph type="ftr" sz="quarter" idx="11"/>
          </p:nvPr>
        </p:nvSpPr>
        <p:spPr/>
        <p:txBody>
          <a:bodyPr/>
          <a:lstStyle/>
          <a:p>
            <a:r>
              <a:rPr lang="is-IS" smtClean="0"/>
              <a:t>S@mkeppnisráðgjöf</a:t>
            </a:r>
            <a:endParaRPr lang="is-IS"/>
          </a:p>
        </p:txBody>
      </p:sp>
      <p:sp>
        <p:nvSpPr>
          <p:cNvPr id="9" name="Slide Number Placeholder 8"/>
          <p:cNvSpPr>
            <a:spLocks noGrp="1"/>
          </p:cNvSpPr>
          <p:nvPr>
            <p:ph type="sldNum" sz="quarter" idx="12"/>
          </p:nvPr>
        </p:nvSpPr>
        <p:spPr/>
        <p:txBody>
          <a:bodyPr/>
          <a:lstStyle/>
          <a:p>
            <a:fld id="{1D8A711A-4EAC-4432-B51D-429824DCAAF7}" type="slidenum">
              <a:rPr lang="is-IS" smtClean="0"/>
              <a:t>‹#›</a:t>
            </a:fld>
            <a:endParaRPr lang="is-I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CA06B97-F1BC-449E-BB7A-CD4973FCD801}" type="datetime1">
              <a:rPr lang="is-IS" smtClean="0"/>
              <a:t>11.12.2015</a:t>
            </a:fld>
            <a:endParaRPr lang="is-IS"/>
          </a:p>
        </p:txBody>
      </p:sp>
      <p:sp>
        <p:nvSpPr>
          <p:cNvPr id="4" name="Footer Placeholder 3"/>
          <p:cNvSpPr>
            <a:spLocks noGrp="1"/>
          </p:cNvSpPr>
          <p:nvPr>
            <p:ph type="ftr" sz="quarter" idx="11"/>
          </p:nvPr>
        </p:nvSpPr>
        <p:spPr/>
        <p:txBody>
          <a:bodyPr/>
          <a:lstStyle/>
          <a:p>
            <a:r>
              <a:rPr lang="is-IS" smtClean="0"/>
              <a:t>S@mkeppnisráðgjöf</a:t>
            </a:r>
            <a:endParaRPr lang="is-IS"/>
          </a:p>
        </p:txBody>
      </p:sp>
      <p:sp>
        <p:nvSpPr>
          <p:cNvPr id="5" name="Slide Number Placeholder 4"/>
          <p:cNvSpPr>
            <a:spLocks noGrp="1"/>
          </p:cNvSpPr>
          <p:nvPr>
            <p:ph type="sldNum" sz="quarter" idx="12"/>
          </p:nvPr>
        </p:nvSpPr>
        <p:spPr/>
        <p:txBody>
          <a:bodyPr/>
          <a:lstStyle/>
          <a:p>
            <a:fld id="{1D8A711A-4EAC-4432-B51D-429824DCAAF7}" type="slidenum">
              <a:rPr lang="is-IS" smtClean="0"/>
              <a:t>‹#›</a:t>
            </a:fld>
            <a:endParaRPr lang="is-I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B95FC8-03B1-408B-8D83-83C5EB2F4514}" type="datetime1">
              <a:rPr lang="is-IS" smtClean="0"/>
              <a:t>11.12.2015</a:t>
            </a:fld>
            <a:endParaRPr lang="is-IS"/>
          </a:p>
        </p:txBody>
      </p:sp>
      <p:sp>
        <p:nvSpPr>
          <p:cNvPr id="3" name="Footer Placeholder 2"/>
          <p:cNvSpPr>
            <a:spLocks noGrp="1"/>
          </p:cNvSpPr>
          <p:nvPr>
            <p:ph type="ftr" sz="quarter" idx="11"/>
          </p:nvPr>
        </p:nvSpPr>
        <p:spPr/>
        <p:txBody>
          <a:bodyPr/>
          <a:lstStyle/>
          <a:p>
            <a:r>
              <a:rPr lang="is-IS" smtClean="0"/>
              <a:t>S@mkeppnisráðgjöf</a:t>
            </a:r>
            <a:endParaRPr lang="is-IS"/>
          </a:p>
        </p:txBody>
      </p:sp>
      <p:sp>
        <p:nvSpPr>
          <p:cNvPr id="4" name="Slide Number Placeholder 3"/>
          <p:cNvSpPr>
            <a:spLocks noGrp="1"/>
          </p:cNvSpPr>
          <p:nvPr>
            <p:ph type="sldNum" sz="quarter" idx="12"/>
          </p:nvPr>
        </p:nvSpPr>
        <p:spPr/>
        <p:txBody>
          <a:bodyPr/>
          <a:lstStyle/>
          <a:p>
            <a:fld id="{1D8A711A-4EAC-4432-B51D-429824DCAAF7}" type="slidenum">
              <a:rPr lang="is-IS" smtClean="0"/>
              <a:t>‹#›</a:t>
            </a:fld>
            <a:endParaRPr lang="is-I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1F59072-FF50-43A8-840F-4960170895DF}" type="datetime1">
              <a:rPr lang="is-IS" smtClean="0"/>
              <a:t>11.12.2015</a:t>
            </a:fld>
            <a:endParaRPr lang="is-IS"/>
          </a:p>
        </p:txBody>
      </p:sp>
      <p:sp>
        <p:nvSpPr>
          <p:cNvPr id="6" name="Footer Placeholder 5"/>
          <p:cNvSpPr>
            <a:spLocks noGrp="1"/>
          </p:cNvSpPr>
          <p:nvPr>
            <p:ph type="ftr" sz="quarter" idx="11"/>
          </p:nvPr>
        </p:nvSpPr>
        <p:spPr/>
        <p:txBody>
          <a:bodyPr/>
          <a:lstStyle/>
          <a:p>
            <a:r>
              <a:rPr lang="is-IS" smtClean="0"/>
              <a:t>S@mkeppnisráðgjöf</a:t>
            </a:r>
            <a:endParaRPr lang="is-IS"/>
          </a:p>
        </p:txBody>
      </p:sp>
      <p:sp>
        <p:nvSpPr>
          <p:cNvPr id="7" name="Slide Number Placeholder 6"/>
          <p:cNvSpPr>
            <a:spLocks noGrp="1"/>
          </p:cNvSpPr>
          <p:nvPr>
            <p:ph type="sldNum" sz="quarter" idx="12"/>
          </p:nvPr>
        </p:nvSpPr>
        <p:spPr/>
        <p:txBody>
          <a:bodyPr/>
          <a:lstStyle/>
          <a:p>
            <a:fld id="{1D8A711A-4EAC-4432-B51D-429824DCAAF7}" type="slidenum">
              <a:rPr lang="is-IS" smtClean="0"/>
              <a:t>‹#›</a:t>
            </a:fld>
            <a:endParaRPr lang="is-I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EE44BB0-DBA0-4F69-86E7-00168F7DA839}" type="datetime1">
              <a:rPr lang="is-IS" smtClean="0"/>
              <a:t>11.12.2015</a:t>
            </a:fld>
            <a:endParaRPr lang="is-IS"/>
          </a:p>
        </p:txBody>
      </p:sp>
      <p:sp>
        <p:nvSpPr>
          <p:cNvPr id="6" name="Footer Placeholder 5"/>
          <p:cNvSpPr>
            <a:spLocks noGrp="1"/>
          </p:cNvSpPr>
          <p:nvPr>
            <p:ph type="ftr" sz="quarter" idx="11"/>
          </p:nvPr>
        </p:nvSpPr>
        <p:spPr/>
        <p:txBody>
          <a:bodyPr/>
          <a:lstStyle/>
          <a:p>
            <a:r>
              <a:rPr lang="is-IS" smtClean="0"/>
              <a:t>S@mkeppnisráðgjöf</a:t>
            </a:r>
            <a:endParaRPr lang="is-IS"/>
          </a:p>
        </p:txBody>
      </p:sp>
      <p:sp>
        <p:nvSpPr>
          <p:cNvPr id="7" name="Slide Number Placeholder 6"/>
          <p:cNvSpPr>
            <a:spLocks noGrp="1"/>
          </p:cNvSpPr>
          <p:nvPr>
            <p:ph type="sldNum" sz="quarter" idx="12"/>
          </p:nvPr>
        </p:nvSpPr>
        <p:spPr/>
        <p:txBody>
          <a:bodyPr/>
          <a:lstStyle/>
          <a:p>
            <a:fld id="{1D8A711A-4EAC-4432-B51D-429824DCAAF7}" type="slidenum">
              <a:rPr lang="is-IS" smtClean="0"/>
              <a:t>‹#›</a:t>
            </a:fld>
            <a:endParaRPr lang="is-I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0BDAAF9A-380F-4E5E-AD69-E28FFED6DF38}" type="datetime1">
              <a:rPr lang="is-IS" smtClean="0"/>
              <a:t>11.12.2015</a:t>
            </a:fld>
            <a:endParaRPr lang="is-I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r>
              <a:rPr lang="is-IS" smtClean="0"/>
              <a:t>S@mkeppnisráðgjöf</a:t>
            </a:r>
            <a:endParaRPr lang="is-I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1D8A711A-4EAC-4432-B51D-429824DCAAF7}" type="slidenum">
              <a:rPr lang="is-IS" smtClean="0"/>
              <a:t>‹#›</a:t>
            </a:fld>
            <a:endParaRPr lang="is-IS"/>
          </a:p>
        </p:txBody>
      </p:sp>
    </p:spTree>
  </p:cSld>
  <p:clrMap bg1="dk1" tx1="lt1" bg2="dk2" tx2="lt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sldNum="0" hd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audio" Target="../media/audio3.wav"/><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audio" Target="../media/audio3.wav"/><Relationship Id="rId5" Type="http://schemas.openxmlformats.org/officeDocument/2006/relationships/image" Target="../media/image2.jpeg"/><Relationship Id="rId4" Type="http://schemas.openxmlformats.org/officeDocument/2006/relationships/image" Target="../media/image5.jpg"/></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hyperlink" Target="http://www.google.is/url?sa=i&amp;rct=j&amp;q=&amp;esrc=s&amp;source=images&amp;cd=&amp;cad=rja&amp;uact=8&amp;ved=0ahUKEwj-v87txszJAhWG1RoKHWbcDmUQjRwIBw&amp;url=http://www.prescott.va.gov/PRESCOTT/features/Uncle_Sam_Still_Wants_You.asp&amp;psig=AFQjCNG6xmJcxkoZQhE5WZlnklB79IWYcw&amp;ust=1449674053365717"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39552" y="332656"/>
            <a:ext cx="7918648" cy="3888432"/>
          </a:xfrm>
        </p:spPr>
        <p:txBody>
          <a:bodyPr>
            <a:normAutofit fontScale="90000"/>
          </a:bodyPr>
          <a:lstStyle/>
          <a:p>
            <a:pPr algn="ctr"/>
            <a:r>
              <a:rPr lang="is-IS" dirty="0" smtClean="0"/>
              <a:t/>
            </a:r>
            <a:br>
              <a:rPr lang="is-IS" dirty="0" smtClean="0"/>
            </a:br>
            <a:r>
              <a:rPr lang="is-IS" dirty="0" smtClean="0"/>
              <a:t>	</a:t>
            </a:r>
            <a:br>
              <a:rPr lang="is-IS" dirty="0" smtClean="0"/>
            </a:br>
            <a:r>
              <a:rPr lang="is-IS" dirty="0"/>
              <a:t/>
            </a:r>
            <a:br>
              <a:rPr lang="is-IS" dirty="0"/>
            </a:br>
            <a:r>
              <a:rPr lang="is-IS" dirty="0" smtClean="0"/>
              <a:t/>
            </a:r>
            <a:br>
              <a:rPr lang="is-IS" dirty="0" smtClean="0"/>
            </a:br>
            <a:r>
              <a:rPr lang="is-IS" dirty="0" smtClean="0"/>
              <a:t/>
            </a:r>
            <a:br>
              <a:rPr lang="is-IS" dirty="0" smtClean="0"/>
            </a:br>
            <a:r>
              <a:rPr lang="is-IS" dirty="0"/>
              <a:t/>
            </a:r>
            <a:br>
              <a:rPr lang="is-IS" dirty="0"/>
            </a:br>
            <a:r>
              <a:rPr lang="is-IS" sz="4400" dirty="0" smtClean="0"/>
              <a:t>Fyrirtækjasamtök </a:t>
            </a:r>
            <a:br>
              <a:rPr lang="is-IS" sz="4400" dirty="0" smtClean="0"/>
            </a:br>
            <a:r>
              <a:rPr lang="is-IS" sz="4400" dirty="0" smtClean="0"/>
              <a:t>       og		</a:t>
            </a:r>
            <a:br>
              <a:rPr lang="is-IS" sz="4400" dirty="0" smtClean="0"/>
            </a:br>
            <a:r>
              <a:rPr lang="is-IS" sz="4400" dirty="0" smtClean="0"/>
              <a:t>Upplýsingamiðlun</a:t>
            </a:r>
            <a:r>
              <a:rPr lang="is-IS" dirty="0" smtClean="0"/>
              <a:t/>
            </a:r>
            <a:br>
              <a:rPr lang="is-IS" dirty="0" smtClean="0"/>
            </a:br>
            <a:endParaRPr lang="is-IS" dirty="0"/>
          </a:p>
        </p:txBody>
      </p:sp>
      <p:sp>
        <p:nvSpPr>
          <p:cNvPr id="5" name="Subtitle 4"/>
          <p:cNvSpPr>
            <a:spLocks noGrp="1"/>
          </p:cNvSpPr>
          <p:nvPr>
            <p:ph type="subTitle" idx="1"/>
          </p:nvPr>
        </p:nvSpPr>
        <p:spPr>
          <a:xfrm>
            <a:off x="1371600" y="3501008"/>
            <a:ext cx="6400800" cy="1728192"/>
          </a:xfrm>
        </p:spPr>
        <p:txBody>
          <a:bodyPr/>
          <a:lstStyle/>
          <a:p>
            <a:endParaRPr lang="is-IS" dirty="0" smtClean="0"/>
          </a:p>
          <a:p>
            <a:r>
              <a:rPr lang="is-IS" sz="3600" b="1" dirty="0" smtClean="0"/>
              <a:t>SAMKEPPNISREGLUR</a:t>
            </a:r>
            <a:endParaRPr lang="is-IS" sz="3600" b="1" dirty="0"/>
          </a:p>
        </p:txBody>
      </p:sp>
      <p:sp>
        <p:nvSpPr>
          <p:cNvPr id="6" name="Footer Placeholder 3"/>
          <p:cNvSpPr>
            <a:spLocks noGrp="1"/>
          </p:cNvSpPr>
          <p:nvPr>
            <p:ph type="ftr" sz="quarter" idx="11"/>
          </p:nvPr>
        </p:nvSpPr>
        <p:spPr>
          <a:xfrm>
            <a:off x="6084168" y="6381328"/>
            <a:ext cx="2895600" cy="365125"/>
          </a:xfrm>
        </p:spPr>
        <p:txBody>
          <a:bodyPr/>
          <a:lstStyle/>
          <a:p>
            <a:r>
              <a:rPr lang="is-IS" sz="1800" dirty="0" smtClean="0">
                <a:solidFill>
                  <a:schemeClr val="accent1">
                    <a:lumMod val="75000"/>
                  </a:schemeClr>
                </a:solidFill>
              </a:rPr>
              <a:t>S@mkeppnisráðgjöf</a:t>
            </a:r>
            <a:endParaRPr lang="is-IS" sz="1800" dirty="0">
              <a:solidFill>
                <a:schemeClr val="accent1">
                  <a:lumMod val="75000"/>
                </a:schemeClr>
              </a:solidFill>
            </a:endParaRPr>
          </a:p>
        </p:txBody>
      </p:sp>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9552" y="6247499"/>
            <a:ext cx="1937445" cy="477641"/>
          </a:xfrm>
          <a:prstGeom prst="rect">
            <a:avLst/>
          </a:prstGeom>
        </p:spPr>
      </p:pic>
    </p:spTree>
    <p:extLst>
      <p:ext uri="{BB962C8B-B14F-4D97-AF65-F5344CB8AC3E}">
        <p14:creationId xmlns:p14="http://schemas.microsoft.com/office/powerpoint/2010/main" val="1135287573"/>
      </p:ext>
    </p:extLst>
  </p:cSld>
  <p:clrMapOvr>
    <a:masterClrMapping/>
  </p:clrMapOvr>
  <p:transition spd="slow">
    <p:pull/>
    <p:sndAc>
      <p:stSnd>
        <p:snd r:embed="rId3" name="camera.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Hvað er þá bannað?</a:t>
            </a:r>
            <a:endParaRPr lang="is-IS" dirty="0"/>
          </a:p>
        </p:txBody>
      </p:sp>
      <p:sp>
        <p:nvSpPr>
          <p:cNvPr id="3" name="Content Placeholder 2"/>
          <p:cNvSpPr>
            <a:spLocks noGrp="1"/>
          </p:cNvSpPr>
          <p:nvPr>
            <p:ph idx="1"/>
          </p:nvPr>
        </p:nvSpPr>
        <p:spPr/>
        <p:txBody>
          <a:bodyPr>
            <a:normAutofit lnSpcReduction="10000"/>
          </a:bodyPr>
          <a:lstStyle/>
          <a:p>
            <a:endParaRPr lang="is-IS" dirty="0"/>
          </a:p>
          <a:p>
            <a:r>
              <a:rPr lang="is-IS" dirty="0" smtClean="0"/>
              <a:t>Allt sem lítur að mikilvægum samkeppnisforsendum:</a:t>
            </a:r>
          </a:p>
          <a:p>
            <a:pPr marL="137160" indent="0">
              <a:buNone/>
            </a:pPr>
            <a:r>
              <a:rPr lang="is-IS" dirty="0" smtClean="0"/>
              <a:t>	- Verði, verðlagning, afsláttumr, 			útreikningum á verðum</a:t>
            </a:r>
          </a:p>
          <a:p>
            <a:pPr marL="137160" indent="0">
              <a:buNone/>
            </a:pPr>
            <a:r>
              <a:rPr lang="is-IS" dirty="0"/>
              <a:t> </a:t>
            </a:r>
            <a:r>
              <a:rPr lang="is-IS" dirty="0" smtClean="0"/>
              <a:t>        -  kostnaði</a:t>
            </a:r>
          </a:p>
          <a:p>
            <a:pPr marL="137160" indent="0">
              <a:buNone/>
            </a:pPr>
            <a:r>
              <a:rPr lang="is-IS" dirty="0"/>
              <a:t>  </a:t>
            </a:r>
            <a:r>
              <a:rPr lang="is-IS" dirty="0" smtClean="0"/>
              <a:t>       - framboði og sölu, markaðssetningu</a:t>
            </a:r>
          </a:p>
          <a:p>
            <a:pPr marL="137160" indent="0">
              <a:buNone/>
            </a:pPr>
            <a:r>
              <a:rPr lang="is-IS" dirty="0"/>
              <a:t> </a:t>
            </a:r>
            <a:r>
              <a:rPr lang="is-IS" dirty="0" smtClean="0"/>
              <a:t>        </a:t>
            </a:r>
            <a:r>
              <a:rPr lang="is-IS" dirty="0"/>
              <a:t> </a:t>
            </a:r>
            <a:r>
              <a:rPr lang="is-IS" dirty="0" smtClean="0"/>
              <a:t> m.a. skipting markaða eða viðskiptavina, 	  birgja</a:t>
            </a:r>
          </a:p>
          <a:p>
            <a:pPr marL="137160" indent="0">
              <a:buNone/>
            </a:pPr>
            <a:r>
              <a:rPr lang="is-IS" dirty="0"/>
              <a:t> </a:t>
            </a:r>
            <a:r>
              <a:rPr lang="is-IS" dirty="0" smtClean="0"/>
              <a:t>        - Boycott, o.fl.</a:t>
            </a:r>
          </a:p>
          <a:p>
            <a:endParaRPr lang="is-IS" dirty="0"/>
          </a:p>
        </p:txBody>
      </p:sp>
      <p:sp>
        <p:nvSpPr>
          <p:cNvPr id="4" name="Footer Placeholder 3"/>
          <p:cNvSpPr>
            <a:spLocks noGrp="1"/>
          </p:cNvSpPr>
          <p:nvPr>
            <p:ph type="ftr" sz="quarter" idx="11"/>
          </p:nvPr>
        </p:nvSpPr>
        <p:spPr>
          <a:xfrm>
            <a:off x="6228184" y="6381328"/>
            <a:ext cx="2815952" cy="400472"/>
          </a:xfrm>
        </p:spPr>
        <p:txBody>
          <a:bodyPr/>
          <a:lstStyle/>
          <a:p>
            <a:r>
              <a:rPr lang="is-IS" sz="1800" dirty="0" smtClean="0">
                <a:solidFill>
                  <a:schemeClr val="accent1">
                    <a:lumMod val="75000"/>
                  </a:schemeClr>
                </a:solidFill>
              </a:rPr>
              <a:t>S@mkeppnisráðgjöf</a:t>
            </a:r>
            <a:endParaRPr lang="is-IS" sz="1800" dirty="0">
              <a:solidFill>
                <a:schemeClr val="accent1">
                  <a:lumMod val="75000"/>
                </a:schemeClr>
              </a:solidFill>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9552" y="6247499"/>
            <a:ext cx="1937445" cy="477641"/>
          </a:xfrm>
          <a:prstGeom prst="rect">
            <a:avLst/>
          </a:prstGeom>
        </p:spPr>
      </p:pic>
    </p:spTree>
    <p:extLst>
      <p:ext uri="{BB962C8B-B14F-4D97-AF65-F5344CB8AC3E}">
        <p14:creationId xmlns:p14="http://schemas.microsoft.com/office/powerpoint/2010/main" val="28469654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 hvað er bannað?</a:t>
            </a:r>
            <a:endParaRPr lang="is-IS" dirty="0"/>
          </a:p>
        </p:txBody>
      </p:sp>
      <p:sp>
        <p:nvSpPr>
          <p:cNvPr id="3" name="Content Placeholder 2"/>
          <p:cNvSpPr>
            <a:spLocks noGrp="1"/>
          </p:cNvSpPr>
          <p:nvPr>
            <p:ph idx="1"/>
          </p:nvPr>
        </p:nvSpPr>
        <p:spPr/>
        <p:txBody>
          <a:bodyPr>
            <a:normAutofit/>
          </a:bodyPr>
          <a:lstStyle/>
          <a:p>
            <a:endParaRPr lang="is-IS" dirty="0" smtClean="0"/>
          </a:p>
          <a:p>
            <a:r>
              <a:rPr lang="is-IS" dirty="0" smtClean="0"/>
              <a:t>Mun samningur /upplýsingaskipti auðvelda samhæfingu milli fyrirtækja  - samhæfingiu markaðshegðun?</a:t>
            </a:r>
          </a:p>
          <a:p>
            <a:r>
              <a:rPr lang="is-IS" dirty="0" smtClean="0"/>
              <a:t>Munu upplysingarnar draga úr óvissu á markaðnum – óvissu um hvað keppinautarnir eru eða ætla að gera?</a:t>
            </a:r>
          </a:p>
          <a:p>
            <a:r>
              <a:rPr lang="is-IS" dirty="0" smtClean="0"/>
              <a:t>Þetta eru tvær lykilspurningar sem fyrirtæki þurfa að spyrja sig í samskiptum við keppinauta</a:t>
            </a:r>
            <a:endParaRPr lang="is-IS" dirty="0"/>
          </a:p>
        </p:txBody>
      </p:sp>
      <p:sp>
        <p:nvSpPr>
          <p:cNvPr id="4" name="Footer Placeholder 3"/>
          <p:cNvSpPr>
            <a:spLocks noGrp="1"/>
          </p:cNvSpPr>
          <p:nvPr>
            <p:ph type="ftr" sz="quarter" idx="11"/>
          </p:nvPr>
        </p:nvSpPr>
        <p:spPr>
          <a:xfrm>
            <a:off x="6012160" y="6381328"/>
            <a:ext cx="2895600" cy="365125"/>
          </a:xfrm>
        </p:spPr>
        <p:txBody>
          <a:bodyPr/>
          <a:lstStyle/>
          <a:p>
            <a:r>
              <a:rPr lang="is-IS" sz="1800" dirty="0" smtClean="0">
                <a:solidFill>
                  <a:schemeClr val="accent1">
                    <a:lumMod val="75000"/>
                  </a:schemeClr>
                </a:solidFill>
              </a:rPr>
              <a:t>S@mkeppnisráðgjöf</a:t>
            </a:r>
            <a:endParaRPr lang="is-IS" sz="1800" dirty="0">
              <a:solidFill>
                <a:schemeClr val="accent1">
                  <a:lumMod val="75000"/>
                </a:schemeClr>
              </a:solidFill>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6247499"/>
            <a:ext cx="1937445" cy="477641"/>
          </a:xfrm>
          <a:prstGeom prst="rect">
            <a:avLst/>
          </a:prstGeom>
        </p:spPr>
      </p:pic>
    </p:spTree>
    <p:extLst>
      <p:ext uri="{BB962C8B-B14F-4D97-AF65-F5344CB8AC3E}">
        <p14:creationId xmlns:p14="http://schemas.microsoft.com/office/powerpoint/2010/main" val="29738035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s-IS" dirty="0" smtClean="0"/>
              <a:t>Fyrirtæki - fyrirtækjasamtök</a:t>
            </a:r>
            <a:endParaRPr lang="is-IS" dirty="0"/>
          </a:p>
        </p:txBody>
      </p:sp>
      <p:sp>
        <p:nvSpPr>
          <p:cNvPr id="3" name="Content Placeholder 2"/>
          <p:cNvSpPr>
            <a:spLocks noGrp="1"/>
          </p:cNvSpPr>
          <p:nvPr>
            <p:ph idx="1"/>
          </p:nvPr>
        </p:nvSpPr>
        <p:spPr/>
        <p:txBody>
          <a:bodyPr>
            <a:normAutofit/>
          </a:bodyPr>
          <a:lstStyle/>
          <a:p>
            <a:endParaRPr lang="is-IS" dirty="0" smtClean="0"/>
          </a:p>
          <a:p>
            <a:r>
              <a:rPr lang="is-IS" dirty="0" smtClean="0"/>
              <a:t>Lögin taka til hvers konar atvinnustarfsemi (nema sérlög leiði til þess að hún teljist undanþegin)  </a:t>
            </a:r>
          </a:p>
          <a:p>
            <a:endParaRPr lang="is-IS" dirty="0" smtClean="0"/>
          </a:p>
          <a:p>
            <a:r>
              <a:rPr lang="is-IS" dirty="0" smtClean="0"/>
              <a:t>Fyrirtæki stunda atvinnustarfsemi</a:t>
            </a:r>
          </a:p>
          <a:p>
            <a:endParaRPr lang="is-IS" dirty="0"/>
          </a:p>
          <a:p>
            <a:r>
              <a:rPr lang="is-IS" dirty="0" smtClean="0"/>
              <a:t>En hvað með fyrirtækjasamtök - félagasamtök  -þau eru ekki fyrirtæki, en </a:t>
            </a:r>
          </a:p>
        </p:txBody>
      </p:sp>
      <p:sp>
        <p:nvSpPr>
          <p:cNvPr id="4" name="Footer Placeholder 3"/>
          <p:cNvSpPr>
            <a:spLocks noGrp="1"/>
          </p:cNvSpPr>
          <p:nvPr>
            <p:ph type="ftr" sz="quarter" idx="11"/>
          </p:nvPr>
        </p:nvSpPr>
        <p:spPr>
          <a:xfrm>
            <a:off x="5940152" y="6381328"/>
            <a:ext cx="2895600" cy="365125"/>
          </a:xfrm>
        </p:spPr>
        <p:txBody>
          <a:bodyPr/>
          <a:lstStyle/>
          <a:p>
            <a:r>
              <a:rPr lang="is-IS" sz="1800" dirty="0" smtClean="0">
                <a:solidFill>
                  <a:schemeClr val="accent1">
                    <a:lumMod val="75000"/>
                  </a:schemeClr>
                </a:solidFill>
              </a:rPr>
              <a:t>S@mkeppnisráðgjöf</a:t>
            </a:r>
            <a:endParaRPr lang="is-IS" sz="1800" dirty="0">
              <a:solidFill>
                <a:schemeClr val="accent1">
                  <a:lumMod val="75000"/>
                </a:schemeClr>
              </a:solidFill>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9552" y="6247499"/>
            <a:ext cx="1937445" cy="477641"/>
          </a:xfrm>
          <a:prstGeom prst="rect">
            <a:avLst/>
          </a:prstGeom>
        </p:spPr>
      </p:pic>
    </p:spTree>
    <p:extLst>
      <p:ext uri="{BB962C8B-B14F-4D97-AF65-F5344CB8AC3E}">
        <p14:creationId xmlns:p14="http://schemas.microsoft.com/office/powerpoint/2010/main" val="4259498592"/>
      </p:ext>
    </p:extLst>
  </p:cSld>
  <p:clrMapOvr>
    <a:masterClrMapping/>
  </p:clrMapOvr>
  <p:transition spd="slow">
    <p:pul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 sérstakt ákvæði </a:t>
            </a:r>
            <a:endParaRPr lang="is-IS" dirty="0"/>
          </a:p>
        </p:txBody>
      </p:sp>
      <p:sp>
        <p:nvSpPr>
          <p:cNvPr id="3" name="Content Placeholder 2"/>
          <p:cNvSpPr>
            <a:spLocks noGrp="1"/>
          </p:cNvSpPr>
          <p:nvPr>
            <p:ph idx="1"/>
          </p:nvPr>
        </p:nvSpPr>
        <p:spPr>
          <a:xfrm>
            <a:off x="457200" y="1600200"/>
            <a:ext cx="8229600" cy="4781128"/>
          </a:xfrm>
        </p:spPr>
        <p:txBody>
          <a:bodyPr>
            <a:normAutofit/>
          </a:bodyPr>
          <a:lstStyle/>
          <a:p>
            <a:pPr marL="137160" indent="0">
              <a:buNone/>
            </a:pPr>
            <a:r>
              <a:rPr lang="is-IS" dirty="0" smtClean="0"/>
              <a:t> í  samkeppnislögunum er  sérstak ákvæði um   fyrirtækjasamtök: </a:t>
            </a:r>
          </a:p>
          <a:p>
            <a:pPr marL="137160" indent="0" algn="ctr">
              <a:buNone/>
            </a:pPr>
            <a:r>
              <a:rPr lang="is-IS" dirty="0" smtClean="0"/>
              <a:t>12. gr. samkeppnislaga</a:t>
            </a:r>
          </a:p>
          <a:p>
            <a:pPr marL="137160" indent="0">
              <a:buNone/>
            </a:pPr>
            <a:r>
              <a:rPr lang="is-IS" dirty="0" smtClean="0"/>
              <a:t> </a:t>
            </a:r>
            <a:r>
              <a:rPr lang="is-IS" dirty="0"/>
              <a:t>Samtökum fyrirtækja er óheimilt að ákveða samkeppnishömlur eða hvetja til hindrana sem bannaðar eru samkvæmt lögum </a:t>
            </a:r>
            <a:r>
              <a:rPr lang="is-IS" dirty="0" smtClean="0"/>
              <a:t>þessum</a:t>
            </a:r>
          </a:p>
          <a:p>
            <a:pPr marL="137160" indent="0">
              <a:buNone/>
            </a:pPr>
            <a:r>
              <a:rPr lang="is-IS" dirty="0" smtClean="0"/>
              <a:t>Bann </a:t>
            </a:r>
            <a:r>
              <a:rPr lang="is-IS" dirty="0"/>
              <a:t>þetta nær einnig til stjórnarmanna samtaka, starfsmanna þeirra og manna sem valdir eru til trúnaðarstarfa í þágu samtakanna.</a:t>
            </a:r>
          </a:p>
        </p:txBody>
      </p:sp>
      <p:sp>
        <p:nvSpPr>
          <p:cNvPr id="5" name="Footer Placeholder 4"/>
          <p:cNvSpPr>
            <a:spLocks noGrp="1"/>
          </p:cNvSpPr>
          <p:nvPr>
            <p:ph type="ftr" sz="quarter" idx="11"/>
          </p:nvPr>
        </p:nvSpPr>
        <p:spPr>
          <a:xfrm>
            <a:off x="5508104" y="6416675"/>
            <a:ext cx="3528392" cy="365125"/>
          </a:xfrm>
        </p:spPr>
        <p:txBody>
          <a:bodyPr/>
          <a:lstStyle/>
          <a:p>
            <a:r>
              <a:rPr lang="is-IS" sz="1800" dirty="0" smtClean="0">
                <a:solidFill>
                  <a:schemeClr val="accent1">
                    <a:lumMod val="75000"/>
                  </a:schemeClr>
                </a:solidFill>
              </a:rPr>
              <a:t>S@mkeppnisráðgjöf</a:t>
            </a:r>
            <a:endParaRPr lang="is-IS" sz="1800" dirty="0">
              <a:solidFill>
                <a:schemeClr val="accent1">
                  <a:lumMod val="75000"/>
                </a:schemeClr>
              </a:solidFill>
            </a:endParaRP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9552" y="6247499"/>
            <a:ext cx="1937445" cy="477641"/>
          </a:xfrm>
          <a:prstGeom prst="rect">
            <a:avLst/>
          </a:prstGeom>
        </p:spPr>
      </p:pic>
    </p:spTree>
    <p:extLst>
      <p:ext uri="{BB962C8B-B14F-4D97-AF65-F5344CB8AC3E}">
        <p14:creationId xmlns:p14="http://schemas.microsoft.com/office/powerpoint/2010/main" val="3794148371"/>
      </p:ext>
    </p:extLst>
  </p:cSld>
  <p:clrMapOvr>
    <a:masterClrMapping/>
  </p:clrMapOvr>
  <p:transition spd="slow">
    <p:pull/>
    <p:sndAc>
      <p:stSnd>
        <p:snd r:embed="rId3" name="applause.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Skólabókardæmi</a:t>
            </a:r>
            <a:endParaRPr lang="is-IS" dirty="0"/>
          </a:p>
        </p:txBody>
      </p:sp>
      <p:sp>
        <p:nvSpPr>
          <p:cNvPr id="3" name="Content Placeholder 2"/>
          <p:cNvSpPr>
            <a:spLocks noGrp="1"/>
          </p:cNvSpPr>
          <p:nvPr>
            <p:ph idx="1"/>
          </p:nvPr>
        </p:nvSpPr>
        <p:spPr/>
        <p:txBody>
          <a:bodyPr/>
          <a:lstStyle/>
          <a:p>
            <a:endParaRPr lang="is-IS" dirty="0" smtClean="0"/>
          </a:p>
          <a:p>
            <a:r>
              <a:rPr lang="is-IS" dirty="0" smtClean="0"/>
              <a:t>Mál Samtaka aðila í ferðaþjónustu (SAF) sem lauk með sátt hjá Samkeppniseftirlitinu s.l. Í haust. Ákvörðun nr. 24/2015.</a:t>
            </a:r>
          </a:p>
          <a:p>
            <a:endParaRPr lang="is-IS" dirty="0" smtClean="0"/>
          </a:p>
          <a:p>
            <a:r>
              <a:rPr lang="is-IS" dirty="0" smtClean="0"/>
              <a:t>Samkvæmt lýsingu Samkeppniseftirlitsins virðist sem SAF hafi sem fyrirtækjasamtök nánast fallið  í allar þær samkeppnislagalegu gryfjur sem  unnt er að falla í.</a:t>
            </a:r>
            <a:endParaRPr lang="is-IS" dirty="0"/>
          </a:p>
          <a:p>
            <a:endParaRPr lang="is-IS" dirty="0"/>
          </a:p>
        </p:txBody>
      </p:sp>
      <p:sp>
        <p:nvSpPr>
          <p:cNvPr id="4" name="Footer Placeholder 3"/>
          <p:cNvSpPr>
            <a:spLocks noGrp="1"/>
          </p:cNvSpPr>
          <p:nvPr>
            <p:ph type="ftr" sz="quarter" idx="11"/>
          </p:nvPr>
        </p:nvSpPr>
        <p:spPr>
          <a:xfrm>
            <a:off x="6012160" y="6381328"/>
            <a:ext cx="2895600" cy="365125"/>
          </a:xfrm>
        </p:spPr>
        <p:txBody>
          <a:bodyPr/>
          <a:lstStyle/>
          <a:p>
            <a:r>
              <a:rPr lang="is-IS" sz="1800" dirty="0" smtClean="0">
                <a:solidFill>
                  <a:schemeClr val="accent1">
                    <a:lumMod val="75000"/>
                  </a:schemeClr>
                </a:solidFill>
              </a:rPr>
              <a:t>S@mkeppnisráðgjöf</a:t>
            </a:r>
            <a:endParaRPr lang="is-IS" sz="1800" dirty="0">
              <a:solidFill>
                <a:schemeClr val="accent1">
                  <a:lumMod val="75000"/>
                </a:schemeClr>
              </a:solidFill>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6247499"/>
            <a:ext cx="1937445" cy="477641"/>
          </a:xfrm>
          <a:prstGeom prst="rect">
            <a:avLst/>
          </a:prstGeom>
        </p:spPr>
      </p:pic>
    </p:spTree>
    <p:extLst>
      <p:ext uri="{BB962C8B-B14F-4D97-AF65-F5344CB8AC3E}">
        <p14:creationId xmlns:p14="http://schemas.microsoft.com/office/powerpoint/2010/main" val="28744552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s-IS" dirty="0" smtClean="0"/>
              <a:t>Í ákvörðun sinni í SAF segir SE:</a:t>
            </a:r>
            <a:endParaRPr lang="is-IS" dirty="0"/>
          </a:p>
        </p:txBody>
      </p:sp>
      <p:sp>
        <p:nvSpPr>
          <p:cNvPr id="3" name="Content Placeholder 2"/>
          <p:cNvSpPr>
            <a:spLocks noGrp="1"/>
          </p:cNvSpPr>
          <p:nvPr>
            <p:ph idx="1"/>
          </p:nvPr>
        </p:nvSpPr>
        <p:spPr>
          <a:xfrm>
            <a:off x="457200" y="1412776"/>
            <a:ext cx="8229600" cy="5040560"/>
          </a:xfrm>
        </p:spPr>
        <p:txBody>
          <a:bodyPr>
            <a:normAutofit/>
          </a:bodyPr>
          <a:lstStyle/>
          <a:p>
            <a:endParaRPr lang="is-IS" dirty="0"/>
          </a:p>
          <a:p>
            <a:pPr marL="137160" indent="0">
              <a:buNone/>
            </a:pPr>
            <a:r>
              <a:rPr lang="is-IS" dirty="0" smtClean="0"/>
              <a:t>„Á  vettvangi  SAF  áttu  sér  stað  umræður  og samvinna  milli  </a:t>
            </a:r>
            <a:r>
              <a:rPr lang="is-IS" dirty="0"/>
              <a:t>aðildarfyrirtækjanna </a:t>
            </a:r>
            <a:r>
              <a:rPr lang="is-IS" dirty="0" smtClean="0"/>
              <a:t> um  </a:t>
            </a:r>
            <a:r>
              <a:rPr lang="is-IS" dirty="0"/>
              <a:t>verð og </a:t>
            </a:r>
            <a:r>
              <a:rPr lang="is-IS" dirty="0" smtClean="0"/>
              <a:t> önnur  viðskiptakjör</a:t>
            </a:r>
            <a:r>
              <a:rPr lang="is-IS" dirty="0"/>
              <a:t>. Átti </a:t>
            </a:r>
            <a:r>
              <a:rPr lang="is-IS" dirty="0" smtClean="0"/>
              <a:t> þetta  sér  stað </a:t>
            </a:r>
            <a:r>
              <a:rPr lang="is-IS" dirty="0"/>
              <a:t>á aðalfundum, </a:t>
            </a:r>
            <a:r>
              <a:rPr lang="is-IS" dirty="0" smtClean="0"/>
              <a:t> stjórnarfundum</a:t>
            </a:r>
            <a:r>
              <a:rPr lang="is-IS" dirty="0"/>
              <a:t>, innan </a:t>
            </a:r>
            <a:r>
              <a:rPr lang="is-IS" dirty="0" smtClean="0"/>
              <a:t> fagnefnda  samtakanna  og  á  opnum </a:t>
            </a:r>
            <a:r>
              <a:rPr lang="is-IS" dirty="0"/>
              <a:t>félagsfundum. </a:t>
            </a:r>
            <a:endParaRPr lang="is-IS" dirty="0" smtClean="0"/>
          </a:p>
          <a:p>
            <a:endParaRPr lang="is-IS" dirty="0"/>
          </a:p>
          <a:p>
            <a:pPr marL="137160" indent="0">
              <a:buNone/>
            </a:pPr>
            <a:endParaRPr lang="is-IS" dirty="0"/>
          </a:p>
        </p:txBody>
      </p:sp>
      <p:sp>
        <p:nvSpPr>
          <p:cNvPr id="4" name="Footer Placeholder 3"/>
          <p:cNvSpPr>
            <a:spLocks noGrp="1"/>
          </p:cNvSpPr>
          <p:nvPr>
            <p:ph type="ftr" sz="quarter" idx="11"/>
          </p:nvPr>
        </p:nvSpPr>
        <p:spPr>
          <a:xfrm>
            <a:off x="6012160" y="6381328"/>
            <a:ext cx="2895600" cy="365125"/>
          </a:xfrm>
        </p:spPr>
        <p:txBody>
          <a:bodyPr/>
          <a:lstStyle/>
          <a:p>
            <a:r>
              <a:rPr lang="is-IS" sz="1800" dirty="0" smtClean="0">
                <a:solidFill>
                  <a:schemeClr val="accent1">
                    <a:lumMod val="75000"/>
                  </a:schemeClr>
                </a:solidFill>
              </a:rPr>
              <a:t>S@mkeppnisráðgjöf</a:t>
            </a:r>
            <a:endParaRPr lang="is-IS" sz="1800" dirty="0">
              <a:solidFill>
                <a:schemeClr val="accent1">
                  <a:lumMod val="75000"/>
                </a:schemeClr>
              </a:solidFill>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9552" y="6247499"/>
            <a:ext cx="1937445" cy="477641"/>
          </a:xfrm>
          <a:prstGeom prst="rect">
            <a:avLst/>
          </a:prstGeom>
        </p:spPr>
      </p:pic>
    </p:spTree>
    <p:extLst>
      <p:ext uri="{BB962C8B-B14F-4D97-AF65-F5344CB8AC3E}">
        <p14:creationId xmlns:p14="http://schemas.microsoft.com/office/powerpoint/2010/main" val="2089592213"/>
      </p:ext>
    </p:extLst>
  </p:cSld>
  <p:clrMapOvr>
    <a:masterClrMapping/>
  </p:clrMapOvr>
  <p:transition spd="slow">
    <p:pul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 SAF</a:t>
            </a:r>
            <a:endParaRPr lang="is-IS" dirty="0"/>
          </a:p>
        </p:txBody>
      </p:sp>
      <p:sp>
        <p:nvSpPr>
          <p:cNvPr id="3" name="Content Placeholder 2"/>
          <p:cNvSpPr>
            <a:spLocks noGrp="1"/>
          </p:cNvSpPr>
          <p:nvPr>
            <p:ph idx="1"/>
          </p:nvPr>
        </p:nvSpPr>
        <p:spPr/>
        <p:txBody>
          <a:bodyPr/>
          <a:lstStyle/>
          <a:p>
            <a:endParaRPr lang="is-IS" dirty="0"/>
          </a:p>
          <a:p>
            <a:r>
              <a:rPr lang="is-IS" dirty="0" smtClean="0"/>
              <a:t>SAF  safnaði  verðupplýsingum  frá </a:t>
            </a:r>
            <a:r>
              <a:rPr lang="is-IS" dirty="0"/>
              <a:t>aðildarfyrirtækjum </a:t>
            </a:r>
            <a:r>
              <a:rPr lang="is-IS" dirty="0" smtClean="0"/>
              <a:t> á  skipulagðan  hátt  og </a:t>
            </a:r>
            <a:r>
              <a:rPr lang="is-IS" u="sng" dirty="0"/>
              <a:t>miðluðu </a:t>
            </a:r>
            <a:r>
              <a:rPr lang="is-IS" u="sng" dirty="0" smtClean="0"/>
              <a:t> þeim  til </a:t>
            </a:r>
            <a:r>
              <a:rPr lang="is-IS" u="sng" dirty="0"/>
              <a:t>annarra </a:t>
            </a:r>
            <a:r>
              <a:rPr lang="is-IS" u="sng" dirty="0" smtClean="0"/>
              <a:t> aðildarfyrirtækja</a:t>
            </a:r>
            <a:r>
              <a:rPr lang="is-IS" dirty="0"/>
              <a:t>. </a:t>
            </a:r>
            <a:endParaRPr lang="is-IS" dirty="0" smtClean="0"/>
          </a:p>
          <a:p>
            <a:endParaRPr lang="is-IS" dirty="0"/>
          </a:p>
          <a:p>
            <a:r>
              <a:rPr lang="is-IS" dirty="0" smtClean="0"/>
              <a:t>Var  þessi  samvinna  á  </a:t>
            </a:r>
            <a:r>
              <a:rPr lang="is-IS" dirty="0"/>
              <a:t>tilteknum </a:t>
            </a:r>
            <a:r>
              <a:rPr lang="is-IS" dirty="0" smtClean="0"/>
              <a:t> tímapunkti  í  því  skyni  </a:t>
            </a:r>
            <a:r>
              <a:rPr lang="is-IS" dirty="0"/>
              <a:t>að </a:t>
            </a:r>
            <a:r>
              <a:rPr lang="is-IS" dirty="0" smtClean="0"/>
              <a:t> hvetja </a:t>
            </a:r>
            <a:r>
              <a:rPr lang="is-IS" dirty="0"/>
              <a:t>til </a:t>
            </a:r>
            <a:r>
              <a:rPr lang="is-IS" dirty="0" smtClean="0"/>
              <a:t> verðhækkana aðildarfyrirtækja</a:t>
            </a:r>
            <a:r>
              <a:rPr lang="is-IS" dirty="0"/>
              <a:t>. </a:t>
            </a:r>
          </a:p>
          <a:p>
            <a:endParaRPr lang="is-IS" dirty="0"/>
          </a:p>
        </p:txBody>
      </p:sp>
      <p:sp>
        <p:nvSpPr>
          <p:cNvPr id="5" name="Footer Placeholder 3"/>
          <p:cNvSpPr txBox="1">
            <a:spLocks/>
          </p:cNvSpPr>
          <p:nvPr/>
        </p:nvSpPr>
        <p:spPr>
          <a:xfrm>
            <a:off x="5940152" y="6381328"/>
            <a:ext cx="2895600" cy="365125"/>
          </a:xfrm>
          <a:prstGeom prst="rect">
            <a:avLst/>
          </a:prstGeom>
        </p:spPr>
        <p:txBody>
          <a:bodyPr vert="horz" anchor="b"/>
          <a:lstStyle>
            <a:defPPr>
              <a:defRPr lang="is-IS"/>
            </a:defPPr>
            <a:lvl1pPr marL="0" algn="ctr" defTabSz="914400" rtl="0" eaLnBrk="1" latinLnBrk="0" hangingPunct="1">
              <a:defRPr kumimoji="0" sz="1200" kern="1200">
                <a:solidFill>
                  <a:schemeClr val="tx1">
                    <a:shade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s-IS" sz="1800" dirty="0" smtClean="0">
                <a:solidFill>
                  <a:schemeClr val="accent1">
                    <a:lumMod val="75000"/>
                  </a:schemeClr>
                </a:solidFill>
              </a:rPr>
              <a:t>S@mkeppnisráðgjöf</a:t>
            </a:r>
            <a:endParaRPr lang="is-IS" sz="1800" dirty="0">
              <a:solidFill>
                <a:schemeClr val="accent1">
                  <a:lumMod val="75000"/>
                </a:schemeClr>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9552" y="6247499"/>
            <a:ext cx="1937445" cy="477641"/>
          </a:xfrm>
          <a:prstGeom prst="rect">
            <a:avLst/>
          </a:prstGeom>
        </p:spPr>
      </p:pic>
    </p:spTree>
    <p:extLst>
      <p:ext uri="{BB962C8B-B14F-4D97-AF65-F5344CB8AC3E}">
        <p14:creationId xmlns:p14="http://schemas.microsoft.com/office/powerpoint/2010/main" val="4210260413"/>
      </p:ext>
    </p:extLst>
  </p:cSld>
  <p:clrMapOvr>
    <a:masterClrMapping/>
  </p:clrMapOvr>
  <p:transition spd="slow">
    <p:pull/>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 SAF</a:t>
            </a:r>
            <a:endParaRPr lang="is-IS" dirty="0"/>
          </a:p>
        </p:txBody>
      </p:sp>
      <p:sp>
        <p:nvSpPr>
          <p:cNvPr id="3" name="Content Placeholder 2"/>
          <p:cNvSpPr>
            <a:spLocks noGrp="1"/>
          </p:cNvSpPr>
          <p:nvPr>
            <p:ph idx="1"/>
          </p:nvPr>
        </p:nvSpPr>
        <p:spPr/>
        <p:txBody>
          <a:bodyPr>
            <a:normAutofit/>
          </a:bodyPr>
          <a:lstStyle/>
          <a:p>
            <a:endParaRPr lang="is-IS" dirty="0"/>
          </a:p>
          <a:p>
            <a:r>
              <a:rPr lang="is-IS" dirty="0" smtClean="0"/>
              <a:t>Á vettvangi  </a:t>
            </a:r>
            <a:r>
              <a:rPr lang="is-IS" dirty="0"/>
              <a:t>SAF </a:t>
            </a:r>
            <a:r>
              <a:rPr lang="is-IS" dirty="0" smtClean="0"/>
              <a:t> voru  útbúnar  </a:t>
            </a:r>
            <a:r>
              <a:rPr lang="is-IS" dirty="0"/>
              <a:t>leiðbeiningar fyrir </a:t>
            </a:r>
            <a:r>
              <a:rPr lang="is-IS" dirty="0" smtClean="0"/>
              <a:t> aðildarfyrirtæki  um  álagningu </a:t>
            </a:r>
            <a:r>
              <a:rPr lang="is-IS" dirty="0"/>
              <a:t>þjónustugjalda. </a:t>
            </a:r>
          </a:p>
          <a:p>
            <a:endParaRPr lang="is-IS" dirty="0"/>
          </a:p>
          <a:p>
            <a:r>
              <a:rPr lang="is-IS" dirty="0"/>
              <a:t>SAF </a:t>
            </a:r>
            <a:r>
              <a:rPr lang="is-IS" dirty="0" smtClean="0"/>
              <a:t> stóð  </a:t>
            </a:r>
            <a:r>
              <a:rPr lang="is-IS" dirty="0"/>
              <a:t>að </a:t>
            </a:r>
            <a:r>
              <a:rPr lang="is-IS" dirty="0" smtClean="0"/>
              <a:t> gerð  kostnaðargrunns  </a:t>
            </a:r>
            <a:r>
              <a:rPr lang="is-IS" dirty="0"/>
              <a:t>sem var til </a:t>
            </a:r>
            <a:r>
              <a:rPr lang="is-IS" dirty="0" smtClean="0"/>
              <a:t> þess  fallinn  að hafa  </a:t>
            </a:r>
            <a:r>
              <a:rPr lang="is-IS" dirty="0"/>
              <a:t>áhrif </a:t>
            </a:r>
            <a:r>
              <a:rPr lang="is-IS" dirty="0" smtClean="0"/>
              <a:t> á  verðlagningu </a:t>
            </a:r>
            <a:r>
              <a:rPr lang="is-IS" dirty="0"/>
              <a:t>aðildarfyrirtækja </a:t>
            </a:r>
            <a:r>
              <a:rPr lang="is-IS" dirty="0" smtClean="0"/>
              <a:t> SAF</a:t>
            </a:r>
            <a:r>
              <a:rPr lang="is-IS" dirty="0"/>
              <a:t>. </a:t>
            </a:r>
            <a:endParaRPr lang="is-IS" dirty="0" smtClean="0"/>
          </a:p>
          <a:p>
            <a:endParaRPr lang="is-IS" dirty="0"/>
          </a:p>
          <a:p>
            <a:endParaRPr lang="is-IS" dirty="0"/>
          </a:p>
        </p:txBody>
      </p:sp>
      <p:sp>
        <p:nvSpPr>
          <p:cNvPr id="4" name="Footer Placeholder 3"/>
          <p:cNvSpPr>
            <a:spLocks noGrp="1"/>
          </p:cNvSpPr>
          <p:nvPr>
            <p:ph type="ftr" sz="quarter" idx="11"/>
          </p:nvPr>
        </p:nvSpPr>
        <p:spPr>
          <a:xfrm>
            <a:off x="5724128" y="6381328"/>
            <a:ext cx="2895600" cy="365125"/>
          </a:xfrm>
        </p:spPr>
        <p:txBody>
          <a:bodyPr/>
          <a:lstStyle/>
          <a:p>
            <a:r>
              <a:rPr lang="is-IS" sz="1800" dirty="0" smtClean="0">
                <a:solidFill>
                  <a:schemeClr val="accent1">
                    <a:lumMod val="75000"/>
                  </a:schemeClr>
                </a:solidFill>
              </a:rPr>
              <a:t>S@mkeppnisráðgjöf</a:t>
            </a:r>
            <a:endParaRPr lang="is-IS" sz="1800" dirty="0">
              <a:solidFill>
                <a:schemeClr val="accent1">
                  <a:lumMod val="75000"/>
                </a:schemeClr>
              </a:solidFill>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9552" y="6247499"/>
            <a:ext cx="1937445" cy="477641"/>
          </a:xfrm>
          <a:prstGeom prst="rect">
            <a:avLst/>
          </a:prstGeom>
        </p:spPr>
      </p:pic>
    </p:spTree>
    <p:extLst>
      <p:ext uri="{BB962C8B-B14F-4D97-AF65-F5344CB8AC3E}">
        <p14:creationId xmlns:p14="http://schemas.microsoft.com/office/powerpoint/2010/main" val="1323637613"/>
      </p:ext>
    </p:extLst>
  </p:cSld>
  <p:clrMapOvr>
    <a:masterClrMapping/>
  </p:clrMapOvr>
  <p:transition spd="slow">
    <p:pull/>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 SAF</a:t>
            </a:r>
            <a:endParaRPr lang="is-IS" dirty="0"/>
          </a:p>
        </p:txBody>
      </p:sp>
      <p:sp>
        <p:nvSpPr>
          <p:cNvPr id="3" name="Content Placeholder 2"/>
          <p:cNvSpPr>
            <a:spLocks noGrp="1"/>
          </p:cNvSpPr>
          <p:nvPr>
            <p:ph idx="1"/>
          </p:nvPr>
        </p:nvSpPr>
        <p:spPr/>
        <p:txBody>
          <a:bodyPr/>
          <a:lstStyle/>
          <a:p>
            <a:endParaRPr lang="is-IS" dirty="0" smtClean="0"/>
          </a:p>
          <a:p>
            <a:r>
              <a:rPr lang="is-IS" dirty="0" smtClean="0"/>
              <a:t>SAF  útbjuggu  leiðbeiningar  og  </a:t>
            </a:r>
            <a:r>
              <a:rPr lang="is-IS" dirty="0"/>
              <a:t>reglur </a:t>
            </a:r>
            <a:r>
              <a:rPr lang="is-IS" dirty="0" smtClean="0"/>
              <a:t>varðandi  </a:t>
            </a:r>
            <a:r>
              <a:rPr lang="is-IS" dirty="0"/>
              <a:t>viðskiptaskilmála </a:t>
            </a:r>
            <a:r>
              <a:rPr lang="is-IS" dirty="0" smtClean="0"/>
              <a:t> aðildarfyrirtækja</a:t>
            </a:r>
            <a:r>
              <a:rPr lang="is-IS" dirty="0"/>
              <a:t>. Leiðbeiningarnar og reglurnar voru til þess fallnar að hvetja eða leiða til þess að aðildarfyrirtæki gengju lengra í setningu viðskiptaskilmála og samskiptum hvert við annað en nauðsynlegt var</a:t>
            </a:r>
            <a:r>
              <a:rPr lang="is-IS" dirty="0" smtClean="0"/>
              <a:t>.“ </a:t>
            </a:r>
            <a:endParaRPr lang="is-IS" dirty="0"/>
          </a:p>
          <a:p>
            <a:endParaRPr lang="is-IS" dirty="0"/>
          </a:p>
        </p:txBody>
      </p:sp>
      <p:sp>
        <p:nvSpPr>
          <p:cNvPr id="4" name="Footer Placeholder 3"/>
          <p:cNvSpPr>
            <a:spLocks noGrp="1"/>
          </p:cNvSpPr>
          <p:nvPr>
            <p:ph type="ftr" sz="quarter" idx="11"/>
          </p:nvPr>
        </p:nvSpPr>
        <p:spPr>
          <a:xfrm>
            <a:off x="6156176" y="6381328"/>
            <a:ext cx="2895600" cy="365125"/>
          </a:xfrm>
        </p:spPr>
        <p:txBody>
          <a:bodyPr/>
          <a:lstStyle/>
          <a:p>
            <a:r>
              <a:rPr lang="is-IS" sz="1800" dirty="0" smtClean="0">
                <a:solidFill>
                  <a:schemeClr val="accent1">
                    <a:lumMod val="75000"/>
                  </a:schemeClr>
                </a:solidFill>
              </a:rPr>
              <a:t>S@mkeppnisráðgjöf</a:t>
            </a:r>
            <a:endParaRPr lang="is-IS" sz="1800" dirty="0">
              <a:solidFill>
                <a:schemeClr val="accent1">
                  <a:lumMod val="75000"/>
                </a:schemeClr>
              </a:solidFill>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9552" y="6247499"/>
            <a:ext cx="1937445" cy="477641"/>
          </a:xfrm>
          <a:prstGeom prst="rect">
            <a:avLst/>
          </a:prstGeom>
        </p:spPr>
      </p:pic>
    </p:spTree>
    <p:extLst>
      <p:ext uri="{BB962C8B-B14F-4D97-AF65-F5344CB8AC3E}">
        <p14:creationId xmlns:p14="http://schemas.microsoft.com/office/powerpoint/2010/main" val="2870480022"/>
      </p:ext>
    </p:extLst>
  </p:cSld>
  <p:clrMapOvr>
    <a:masterClrMapping/>
  </p:clrMapOvr>
  <p:transition spd="slow">
    <p:pull/>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„Að hvetja til hindrana“</a:t>
            </a:r>
            <a:endParaRPr lang="is-IS" dirty="0"/>
          </a:p>
        </p:txBody>
      </p:sp>
      <p:sp>
        <p:nvSpPr>
          <p:cNvPr id="3" name="Content Placeholder 2"/>
          <p:cNvSpPr>
            <a:spLocks noGrp="1"/>
          </p:cNvSpPr>
          <p:nvPr>
            <p:ph idx="1"/>
          </p:nvPr>
        </p:nvSpPr>
        <p:spPr>
          <a:xfrm>
            <a:off x="251520" y="1628800"/>
            <a:ext cx="8229600" cy="4709160"/>
          </a:xfrm>
        </p:spPr>
        <p:txBody>
          <a:bodyPr/>
          <a:lstStyle/>
          <a:p>
            <a:endParaRPr lang="is-IS" dirty="0" smtClean="0"/>
          </a:p>
          <a:p>
            <a:r>
              <a:rPr lang="is-IS" dirty="0" smtClean="0"/>
              <a:t>Sjálfstæð verknaðarlýsing að því er varðar – samtök fyrirtækja</a:t>
            </a:r>
          </a:p>
          <a:p>
            <a:endParaRPr lang="is-IS" dirty="0"/>
          </a:p>
          <a:p>
            <a:r>
              <a:rPr lang="is-IS" dirty="0" smtClean="0"/>
              <a:t>Bændasamtök Íslands  (Ákv. SE nr. 9/2009)</a:t>
            </a:r>
          </a:p>
          <a:p>
            <a:endParaRPr lang="is-IS" dirty="0"/>
          </a:p>
          <a:p>
            <a:r>
              <a:rPr lang="is-IS" dirty="0" smtClean="0"/>
              <a:t>Félag íslenskra stórkaupmanna (Ákv. Nr. 49/2008)</a:t>
            </a:r>
            <a:endParaRPr lang="is-IS" dirty="0"/>
          </a:p>
        </p:txBody>
      </p:sp>
      <p:sp>
        <p:nvSpPr>
          <p:cNvPr id="4" name="Footer Placeholder 3"/>
          <p:cNvSpPr>
            <a:spLocks noGrp="1"/>
          </p:cNvSpPr>
          <p:nvPr>
            <p:ph type="ftr" sz="quarter" idx="11"/>
          </p:nvPr>
        </p:nvSpPr>
        <p:spPr>
          <a:xfrm>
            <a:off x="6156176" y="6381328"/>
            <a:ext cx="2895600" cy="365125"/>
          </a:xfrm>
        </p:spPr>
        <p:txBody>
          <a:bodyPr/>
          <a:lstStyle/>
          <a:p>
            <a:r>
              <a:rPr lang="is-IS" sz="1800" dirty="0" smtClean="0">
                <a:solidFill>
                  <a:schemeClr val="accent1">
                    <a:lumMod val="75000"/>
                  </a:schemeClr>
                </a:solidFill>
              </a:rPr>
              <a:t>S@mkeppnisráðgjöf</a:t>
            </a:r>
            <a:endParaRPr lang="is-IS" sz="1800" dirty="0">
              <a:solidFill>
                <a:schemeClr val="accent1">
                  <a:lumMod val="75000"/>
                </a:schemeClr>
              </a:solidFill>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9552" y="6247499"/>
            <a:ext cx="1937445" cy="477641"/>
          </a:xfrm>
          <a:prstGeom prst="rect">
            <a:avLst/>
          </a:prstGeom>
        </p:spPr>
      </p:pic>
    </p:spTree>
    <p:extLst>
      <p:ext uri="{BB962C8B-B14F-4D97-AF65-F5344CB8AC3E}">
        <p14:creationId xmlns:p14="http://schemas.microsoft.com/office/powerpoint/2010/main" val="55241819"/>
      </p:ext>
    </p:extLst>
  </p:cSld>
  <p:clrMapOvr>
    <a:masterClrMapping/>
  </p:clrMapOvr>
  <p:transition spd="slow">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Tvö meginákvæði</a:t>
            </a:r>
            <a:endParaRPr lang="is-IS" dirty="0"/>
          </a:p>
        </p:txBody>
      </p:sp>
      <p:sp>
        <p:nvSpPr>
          <p:cNvPr id="3" name="Content Placeholder 2"/>
          <p:cNvSpPr>
            <a:spLocks noGrp="1"/>
          </p:cNvSpPr>
          <p:nvPr>
            <p:ph idx="1"/>
          </p:nvPr>
        </p:nvSpPr>
        <p:spPr/>
        <p:txBody>
          <a:bodyPr/>
          <a:lstStyle/>
          <a:p>
            <a:endParaRPr lang="is-IS" dirty="0" smtClean="0"/>
          </a:p>
          <a:p>
            <a:r>
              <a:rPr lang="is-IS" dirty="0" smtClean="0"/>
              <a:t>Samkeppnishamlandi  samningar,  samstilltar aðgerðir  og  ákvarðanir  eru  bannðar</a:t>
            </a:r>
          </a:p>
          <a:p>
            <a:endParaRPr lang="is-IS" dirty="0"/>
          </a:p>
          <a:p>
            <a:r>
              <a:rPr lang="is-IS" dirty="0" smtClean="0"/>
              <a:t>Misnotkum  markaðsyfirráða  eru  bönnuð</a:t>
            </a:r>
            <a:endParaRPr lang="is-IS" dirty="0"/>
          </a:p>
        </p:txBody>
      </p:sp>
      <p:sp>
        <p:nvSpPr>
          <p:cNvPr id="4" name="Footer Placeholder 3"/>
          <p:cNvSpPr>
            <a:spLocks noGrp="1"/>
          </p:cNvSpPr>
          <p:nvPr>
            <p:ph type="ftr" sz="quarter" idx="11"/>
          </p:nvPr>
        </p:nvSpPr>
        <p:spPr>
          <a:xfrm>
            <a:off x="6156176" y="6381328"/>
            <a:ext cx="2895600" cy="365125"/>
          </a:xfrm>
        </p:spPr>
        <p:txBody>
          <a:bodyPr/>
          <a:lstStyle/>
          <a:p>
            <a:r>
              <a:rPr lang="is-IS" sz="1800" dirty="0" smtClean="0">
                <a:solidFill>
                  <a:schemeClr val="accent1">
                    <a:lumMod val="75000"/>
                  </a:schemeClr>
                </a:solidFill>
              </a:rPr>
              <a:t>S@mkeppnisráðgjöf</a:t>
            </a:r>
            <a:endParaRPr lang="is-IS" sz="1800" dirty="0">
              <a:solidFill>
                <a:schemeClr val="accent1">
                  <a:lumMod val="75000"/>
                </a:schemeClr>
              </a:solidFill>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9552" y="6247499"/>
            <a:ext cx="1937445" cy="477641"/>
          </a:xfrm>
          <a:prstGeom prst="rect">
            <a:avLst/>
          </a:prstGeom>
        </p:spPr>
      </p:pic>
    </p:spTree>
    <p:extLst>
      <p:ext uri="{BB962C8B-B14F-4D97-AF65-F5344CB8AC3E}">
        <p14:creationId xmlns:p14="http://schemas.microsoft.com/office/powerpoint/2010/main" val="2396661043"/>
      </p:ext>
    </p:extLst>
  </p:cSld>
  <p:clrMapOvr>
    <a:masterClrMapping/>
  </p:clrMapOvr>
  <p:transition spd="slow">
    <p:pull/>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s-IS" dirty="0" smtClean="0"/>
              <a:t>Hrein upplýsingaskipti / upplýsingamiðlun</a:t>
            </a:r>
            <a:endParaRPr lang="is-IS" dirty="0"/>
          </a:p>
        </p:txBody>
      </p:sp>
      <p:sp>
        <p:nvSpPr>
          <p:cNvPr id="3" name="Content Placeholder 2"/>
          <p:cNvSpPr>
            <a:spLocks noGrp="1"/>
          </p:cNvSpPr>
          <p:nvPr>
            <p:ph idx="1"/>
          </p:nvPr>
        </p:nvSpPr>
        <p:spPr/>
        <p:txBody>
          <a:bodyPr/>
          <a:lstStyle/>
          <a:p>
            <a:endParaRPr lang="is-IS" dirty="0" smtClean="0"/>
          </a:p>
          <a:p>
            <a:r>
              <a:rPr lang="is-IS" dirty="0" smtClean="0"/>
              <a:t>Geta  hrein, jafnvel, einhliða, upplýsingaskipti – upplýsingamiðlun , falið  sér samkeppnislagabrot?</a:t>
            </a:r>
          </a:p>
          <a:p>
            <a:pPr marL="137160" indent="0">
              <a:buNone/>
            </a:pPr>
            <a:endParaRPr lang="is-IS" dirty="0"/>
          </a:p>
          <a:p>
            <a:pPr>
              <a:buFontTx/>
              <a:buChar char="-"/>
            </a:pPr>
            <a:r>
              <a:rPr lang="is-IS" dirty="0" smtClean="0"/>
              <a:t>Er hægt að heimfæra slíkt undir „samning eða samstillta aðgerð“ í skilningi 10. gr. samkeppnislaga?</a:t>
            </a:r>
          </a:p>
          <a:p>
            <a:pPr>
              <a:buFontTx/>
              <a:buChar char="-"/>
            </a:pPr>
            <a:r>
              <a:rPr lang="is-IS" dirty="0" smtClean="0"/>
              <a:t>- stutta svarið er </a:t>
            </a:r>
            <a:r>
              <a:rPr lang="is-IS" b="1" dirty="0" smtClean="0"/>
              <a:t>„JÁ“  </a:t>
            </a:r>
          </a:p>
          <a:p>
            <a:pPr marL="137160" indent="0">
              <a:buNone/>
            </a:pPr>
            <a:endParaRPr lang="is-IS" b="1" dirty="0"/>
          </a:p>
        </p:txBody>
      </p:sp>
      <p:sp>
        <p:nvSpPr>
          <p:cNvPr id="4" name="Footer Placeholder 3"/>
          <p:cNvSpPr>
            <a:spLocks noGrp="1"/>
          </p:cNvSpPr>
          <p:nvPr>
            <p:ph type="ftr" sz="quarter" idx="11"/>
          </p:nvPr>
        </p:nvSpPr>
        <p:spPr>
          <a:xfrm>
            <a:off x="6084168" y="6381328"/>
            <a:ext cx="2887960" cy="328464"/>
          </a:xfrm>
        </p:spPr>
        <p:txBody>
          <a:bodyPr/>
          <a:lstStyle/>
          <a:p>
            <a:r>
              <a:rPr lang="is-IS" sz="1800" dirty="0" smtClean="0">
                <a:solidFill>
                  <a:schemeClr val="accent1">
                    <a:lumMod val="75000"/>
                  </a:schemeClr>
                </a:solidFill>
              </a:rPr>
              <a:t>S@mkeppnisráðgjöf</a:t>
            </a:r>
            <a:endParaRPr lang="is-IS" sz="1800" dirty="0">
              <a:solidFill>
                <a:schemeClr val="accent1">
                  <a:lumMod val="75000"/>
                </a:schemeClr>
              </a:solidFill>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9552" y="6247499"/>
            <a:ext cx="1937445" cy="477641"/>
          </a:xfrm>
          <a:prstGeom prst="rect">
            <a:avLst/>
          </a:prstGeom>
        </p:spPr>
      </p:pic>
    </p:spTree>
    <p:extLst>
      <p:ext uri="{BB962C8B-B14F-4D97-AF65-F5344CB8AC3E}">
        <p14:creationId xmlns:p14="http://schemas.microsoft.com/office/powerpoint/2010/main" val="2959932318"/>
      </p:ext>
    </p:extLst>
  </p:cSld>
  <p:clrMapOvr>
    <a:masterClrMapping/>
  </p:clrMapOvr>
  <p:transition spd="slow">
    <p:pull/>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s-IS" dirty="0" smtClean="0"/>
              <a:t>Dómafordæmi:</a:t>
            </a:r>
            <a:br>
              <a:rPr lang="is-IS" dirty="0" smtClean="0"/>
            </a:br>
            <a:endParaRPr lang="is-IS" dirty="0"/>
          </a:p>
        </p:txBody>
      </p:sp>
      <p:sp>
        <p:nvSpPr>
          <p:cNvPr id="3" name="Content Placeholder 2"/>
          <p:cNvSpPr>
            <a:spLocks noGrp="1"/>
          </p:cNvSpPr>
          <p:nvPr>
            <p:ph idx="1"/>
          </p:nvPr>
        </p:nvSpPr>
        <p:spPr/>
        <p:txBody>
          <a:bodyPr/>
          <a:lstStyle/>
          <a:p>
            <a:endParaRPr lang="is-IS" dirty="0" smtClean="0"/>
          </a:p>
          <a:p>
            <a:r>
              <a:rPr lang="is-IS" dirty="0" smtClean="0"/>
              <a:t>Dómur Dómstóls Evrópusambandsins í máli C-286/13 frá 19. mars 2015. („bananamálið“) </a:t>
            </a:r>
          </a:p>
          <a:p>
            <a:r>
              <a:rPr lang="is-IS" dirty="0" smtClean="0"/>
              <a:t>Dómur Dómstóls ESB ESB  </a:t>
            </a:r>
            <a:r>
              <a:rPr lang="is-IS" dirty="0"/>
              <a:t>í máli nr. C-8/08, </a:t>
            </a:r>
            <a:r>
              <a:rPr lang="is-IS" dirty="0" smtClean="0"/>
              <a:t>frá 4. júní 2009 (T-Mobile- málið), einkum mgr. 43 </a:t>
            </a:r>
          </a:p>
          <a:p>
            <a:endParaRPr lang="is-IS" dirty="0"/>
          </a:p>
          <a:p>
            <a:pPr marL="137160" indent="0">
              <a:buNone/>
            </a:pPr>
            <a:endParaRPr lang="is-IS" dirty="0"/>
          </a:p>
        </p:txBody>
      </p:sp>
      <p:sp>
        <p:nvSpPr>
          <p:cNvPr id="4" name="Footer Placeholder 3"/>
          <p:cNvSpPr>
            <a:spLocks noGrp="1"/>
          </p:cNvSpPr>
          <p:nvPr>
            <p:ph type="ftr" sz="quarter" idx="11"/>
          </p:nvPr>
        </p:nvSpPr>
        <p:spPr>
          <a:xfrm>
            <a:off x="6084168" y="6412877"/>
            <a:ext cx="2895600" cy="365125"/>
          </a:xfrm>
        </p:spPr>
        <p:txBody>
          <a:bodyPr/>
          <a:lstStyle/>
          <a:p>
            <a:r>
              <a:rPr lang="is-IS" sz="1800" dirty="0" smtClean="0">
                <a:solidFill>
                  <a:schemeClr val="accent1">
                    <a:lumMod val="75000"/>
                  </a:schemeClr>
                </a:solidFill>
              </a:rPr>
              <a:t>S@mkeppnisráðgjöf</a:t>
            </a:r>
            <a:endParaRPr lang="is-IS" sz="1800" dirty="0">
              <a:solidFill>
                <a:schemeClr val="accent1">
                  <a:lumMod val="75000"/>
                </a:schemeClr>
              </a:solidFill>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6247499"/>
            <a:ext cx="1937445" cy="477641"/>
          </a:xfrm>
          <a:prstGeom prst="rect">
            <a:avLst/>
          </a:prstGeom>
        </p:spPr>
      </p:pic>
    </p:spTree>
    <p:extLst>
      <p:ext uri="{BB962C8B-B14F-4D97-AF65-F5344CB8AC3E}">
        <p14:creationId xmlns:p14="http://schemas.microsoft.com/office/powerpoint/2010/main" val="2046424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Gildandi verð?</a:t>
            </a:r>
            <a:endParaRPr lang="is-IS" dirty="0"/>
          </a:p>
        </p:txBody>
      </p:sp>
      <p:pic>
        <p:nvPicPr>
          <p:cNvPr id="4" name="Content Placeholder 3"/>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3022895" y="1600200"/>
            <a:ext cx="3098209" cy="4708525"/>
          </a:xfrm>
        </p:spPr>
      </p:pic>
      <p:sp>
        <p:nvSpPr>
          <p:cNvPr id="5" name="Footer Placeholder 4"/>
          <p:cNvSpPr>
            <a:spLocks noGrp="1"/>
          </p:cNvSpPr>
          <p:nvPr>
            <p:ph type="ftr" sz="quarter" idx="11"/>
          </p:nvPr>
        </p:nvSpPr>
        <p:spPr>
          <a:xfrm>
            <a:off x="6156176" y="6477678"/>
            <a:ext cx="2895600" cy="365125"/>
          </a:xfrm>
        </p:spPr>
        <p:txBody>
          <a:bodyPr/>
          <a:lstStyle/>
          <a:p>
            <a:r>
              <a:rPr lang="is-IS" sz="1800" dirty="0" smtClean="0">
                <a:solidFill>
                  <a:schemeClr val="accent1">
                    <a:lumMod val="75000"/>
                  </a:schemeClr>
                </a:solidFill>
              </a:rPr>
              <a:t>S@mkeppnisráðgjöf</a:t>
            </a:r>
            <a:endParaRPr lang="is-IS" sz="1800" dirty="0">
              <a:solidFill>
                <a:schemeClr val="accent1">
                  <a:lumMod val="75000"/>
                </a:schemeClr>
              </a:solidFill>
            </a:endParaRPr>
          </a:p>
        </p:txBody>
      </p:sp>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39552" y="6247499"/>
            <a:ext cx="1937445" cy="477641"/>
          </a:xfrm>
          <a:prstGeom prst="rect">
            <a:avLst/>
          </a:prstGeom>
        </p:spPr>
      </p:pic>
    </p:spTree>
    <p:extLst>
      <p:ext uri="{BB962C8B-B14F-4D97-AF65-F5344CB8AC3E}">
        <p14:creationId xmlns:p14="http://schemas.microsoft.com/office/powerpoint/2010/main" val="1374876914"/>
      </p:ext>
    </p:extLst>
  </p:cSld>
  <p:clrMapOvr>
    <a:masterClrMapping/>
  </p:clrMapOvr>
  <mc:AlternateContent xmlns:mc="http://schemas.openxmlformats.org/markup-compatibility/2006" xmlns:p14="http://schemas.microsoft.com/office/powerpoint/2010/main">
    <mc:Choice Requires="p14">
      <p:transition spd="slow" p14:dur="2000">
        <p:sndAc>
          <p:stSnd>
            <p:snd r:embed="rId3" name="chimes.wav"/>
          </p:stSnd>
        </p:sndAc>
      </p:transition>
    </mc:Choice>
    <mc:Fallback xmlns="">
      <p:transition spd="slow">
        <p:sndAc>
          <p:stSnd>
            <p:snd r:embed="rId6" name="chimes.wav"/>
          </p:stSnd>
        </p:sndAc>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...gildandi verð</a:t>
            </a:r>
            <a:endParaRPr lang="is-IS" dirty="0"/>
          </a:p>
        </p:txBody>
      </p:sp>
      <p:sp>
        <p:nvSpPr>
          <p:cNvPr id="3" name="Content Placeholder 2"/>
          <p:cNvSpPr>
            <a:spLocks noGrp="1"/>
          </p:cNvSpPr>
          <p:nvPr>
            <p:ph idx="1"/>
          </p:nvPr>
        </p:nvSpPr>
        <p:spPr/>
        <p:txBody>
          <a:bodyPr/>
          <a:lstStyle/>
          <a:p>
            <a:pPr marL="137160" indent="0">
              <a:buNone/>
            </a:pPr>
            <a:r>
              <a:rPr lang="is-IS" dirty="0" smtClean="0"/>
              <a:t> </a:t>
            </a:r>
          </a:p>
          <a:p>
            <a:r>
              <a:rPr lang="is-IS" dirty="0" smtClean="0"/>
              <a:t>Sjá úrskurð áfrýjunarnefndar samkeppnismála nr. 6/2015. Byko ehf. og Norvik hf gegn Smkeppniseftirlitinu.</a:t>
            </a:r>
            <a:endParaRPr lang="is-IS" dirty="0"/>
          </a:p>
        </p:txBody>
      </p:sp>
      <p:sp>
        <p:nvSpPr>
          <p:cNvPr id="4" name="Footer Placeholder 3"/>
          <p:cNvSpPr>
            <a:spLocks noGrp="1"/>
          </p:cNvSpPr>
          <p:nvPr>
            <p:ph type="ftr" sz="quarter" idx="11"/>
          </p:nvPr>
        </p:nvSpPr>
        <p:spPr>
          <a:xfrm>
            <a:off x="5868144" y="6165304"/>
            <a:ext cx="2895600" cy="544488"/>
          </a:xfrm>
        </p:spPr>
        <p:txBody>
          <a:bodyPr/>
          <a:lstStyle/>
          <a:p>
            <a:endParaRPr lang="is-IS" sz="1600" dirty="0" smtClean="0">
              <a:solidFill>
                <a:schemeClr val="accent1">
                  <a:lumMod val="75000"/>
                </a:schemeClr>
              </a:solidFill>
            </a:endParaRPr>
          </a:p>
          <a:p>
            <a:r>
              <a:rPr lang="is-IS" sz="1800" dirty="0" smtClean="0">
                <a:solidFill>
                  <a:schemeClr val="accent1">
                    <a:lumMod val="75000"/>
                  </a:schemeClr>
                </a:solidFill>
              </a:rPr>
              <a:t>S@mkeppnisráðgjöf</a:t>
            </a:r>
            <a:endParaRPr lang="is-IS" sz="1800" dirty="0">
              <a:solidFill>
                <a:schemeClr val="accent1">
                  <a:lumMod val="75000"/>
                </a:schemeClr>
              </a:solidFill>
            </a:endParaRPr>
          </a:p>
          <a:p>
            <a:endParaRPr lang="is-IS"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9552" y="6247499"/>
            <a:ext cx="1937445" cy="477641"/>
          </a:xfrm>
          <a:prstGeom prst="rect">
            <a:avLst/>
          </a:prstGeom>
        </p:spPr>
      </p:pic>
    </p:spTree>
    <p:extLst>
      <p:ext uri="{BB962C8B-B14F-4D97-AF65-F5344CB8AC3E}">
        <p14:creationId xmlns:p14="http://schemas.microsoft.com/office/powerpoint/2010/main" val="33844395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INNRA SAMKEPPNISEFTIRLIT</a:t>
            </a:r>
            <a:endParaRPr lang="is-IS" dirty="0"/>
          </a:p>
        </p:txBody>
      </p:sp>
      <p:sp>
        <p:nvSpPr>
          <p:cNvPr id="3" name="Text Placeholder 2"/>
          <p:cNvSpPr>
            <a:spLocks noGrp="1"/>
          </p:cNvSpPr>
          <p:nvPr>
            <p:ph type="body" idx="1"/>
          </p:nvPr>
        </p:nvSpPr>
        <p:spPr/>
        <p:style>
          <a:lnRef idx="1">
            <a:schemeClr val="accent1"/>
          </a:lnRef>
          <a:fillRef idx="3">
            <a:schemeClr val="accent1"/>
          </a:fillRef>
          <a:effectRef idx="2">
            <a:schemeClr val="accent1"/>
          </a:effectRef>
          <a:fontRef idx="minor">
            <a:schemeClr val="lt1"/>
          </a:fontRef>
        </p:style>
        <p:txBody>
          <a:bodyPr>
            <a:normAutofit fontScale="92500"/>
          </a:bodyPr>
          <a:lstStyle/>
          <a:p>
            <a:endParaRPr lang="is-IS" sz="4000" dirty="0" smtClean="0"/>
          </a:p>
          <a:p>
            <a:r>
              <a:rPr lang="is-IS" sz="4000" dirty="0" smtClean="0"/>
              <a:t>SAMKEPPISRÉTTARÁÆTLUN</a:t>
            </a:r>
            <a:endParaRPr lang="is-IS" sz="4000" dirty="0"/>
          </a:p>
        </p:txBody>
      </p:sp>
      <p:sp>
        <p:nvSpPr>
          <p:cNvPr id="4" name="Footer Placeholder 3"/>
          <p:cNvSpPr>
            <a:spLocks noGrp="1"/>
          </p:cNvSpPr>
          <p:nvPr>
            <p:ph type="ftr" sz="quarter" idx="11"/>
          </p:nvPr>
        </p:nvSpPr>
        <p:spPr>
          <a:xfrm>
            <a:off x="6012160" y="6381328"/>
            <a:ext cx="2895600" cy="365125"/>
          </a:xfrm>
        </p:spPr>
        <p:txBody>
          <a:bodyPr/>
          <a:lstStyle/>
          <a:p>
            <a:r>
              <a:rPr lang="is-IS" sz="1800" dirty="0" smtClean="0">
                <a:solidFill>
                  <a:schemeClr val="accent1">
                    <a:lumMod val="75000"/>
                  </a:schemeClr>
                </a:solidFill>
              </a:rPr>
              <a:t>S@mkeppnisráðgjöf</a:t>
            </a:r>
            <a:endParaRPr lang="is-IS" sz="1800" dirty="0">
              <a:solidFill>
                <a:schemeClr val="accent1">
                  <a:lumMod val="75000"/>
                </a:schemeClr>
              </a:solidFill>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9552" y="6247499"/>
            <a:ext cx="1937445" cy="477641"/>
          </a:xfrm>
          <a:prstGeom prst="rect">
            <a:avLst/>
          </a:prstGeom>
        </p:spPr>
      </p:pic>
    </p:spTree>
    <p:extLst>
      <p:ext uri="{BB962C8B-B14F-4D97-AF65-F5344CB8AC3E}">
        <p14:creationId xmlns:p14="http://schemas.microsoft.com/office/powerpoint/2010/main" val="14193075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s-IS" dirty="0" smtClean="0"/>
              <a:t>Stjórnarskrárákvæði </a:t>
            </a:r>
            <a:br>
              <a:rPr lang="is-IS" dirty="0" smtClean="0"/>
            </a:br>
            <a:r>
              <a:rPr lang="is-IS" dirty="0" smtClean="0"/>
              <a:t>markaðshagkerfisins</a:t>
            </a:r>
            <a:endParaRPr lang="is-IS" dirty="0"/>
          </a:p>
        </p:txBody>
      </p:sp>
      <p:sp>
        <p:nvSpPr>
          <p:cNvPr id="3" name="Content Placeholder 2"/>
          <p:cNvSpPr>
            <a:spLocks noGrp="1"/>
          </p:cNvSpPr>
          <p:nvPr>
            <p:ph idx="1"/>
          </p:nvPr>
        </p:nvSpPr>
        <p:spPr/>
        <p:txBody>
          <a:bodyPr/>
          <a:lstStyle/>
          <a:p>
            <a:endParaRPr lang="is-IS" dirty="0" smtClean="0"/>
          </a:p>
          <a:p>
            <a:r>
              <a:rPr lang="is-IS" dirty="0" smtClean="0"/>
              <a:t>Stutt og afdráttarlaus ákvæði</a:t>
            </a:r>
          </a:p>
          <a:p>
            <a:endParaRPr lang="is-IS" dirty="0" smtClean="0"/>
          </a:p>
          <a:p>
            <a:r>
              <a:rPr lang="is-IS" dirty="0" smtClean="0"/>
              <a:t>Grundvallarreglur</a:t>
            </a:r>
          </a:p>
          <a:p>
            <a:endParaRPr lang="is-IS" dirty="0" smtClean="0"/>
          </a:p>
          <a:p>
            <a:r>
              <a:rPr lang="is-IS" dirty="0" smtClean="0"/>
              <a:t>Mótast/ breytast í gegnum framkvæmd  með nýjum viðhorfum og skilningi </a:t>
            </a:r>
          </a:p>
          <a:p>
            <a:pPr marL="137160" indent="0">
              <a:buNone/>
            </a:pPr>
            <a:endParaRPr lang="is-IS" dirty="0"/>
          </a:p>
          <a:p>
            <a:endParaRPr lang="is-IS" dirty="0" smtClean="0"/>
          </a:p>
          <a:p>
            <a:endParaRPr lang="is-IS" dirty="0"/>
          </a:p>
        </p:txBody>
      </p:sp>
      <p:sp>
        <p:nvSpPr>
          <p:cNvPr id="4" name="Footer Placeholder 3"/>
          <p:cNvSpPr>
            <a:spLocks noGrp="1"/>
          </p:cNvSpPr>
          <p:nvPr>
            <p:ph type="ftr" sz="quarter" idx="11"/>
          </p:nvPr>
        </p:nvSpPr>
        <p:spPr>
          <a:xfrm>
            <a:off x="6084168" y="6381328"/>
            <a:ext cx="2895600" cy="365125"/>
          </a:xfrm>
        </p:spPr>
        <p:txBody>
          <a:bodyPr/>
          <a:lstStyle/>
          <a:p>
            <a:r>
              <a:rPr lang="is-IS" sz="1800" dirty="0" smtClean="0">
                <a:solidFill>
                  <a:schemeClr val="accent1">
                    <a:lumMod val="75000"/>
                  </a:schemeClr>
                </a:solidFill>
              </a:rPr>
              <a:t>S@mkeppnisráðgjöf</a:t>
            </a:r>
            <a:endParaRPr lang="is-IS" sz="1800" dirty="0">
              <a:solidFill>
                <a:schemeClr val="accent1">
                  <a:lumMod val="75000"/>
                </a:schemeClr>
              </a:solidFill>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9552" y="6247499"/>
            <a:ext cx="1937445" cy="477641"/>
          </a:xfrm>
          <a:prstGeom prst="rect">
            <a:avLst/>
          </a:prstGeom>
        </p:spPr>
      </p:pic>
    </p:spTree>
    <p:extLst>
      <p:ext uri="{BB962C8B-B14F-4D97-AF65-F5344CB8AC3E}">
        <p14:creationId xmlns:p14="http://schemas.microsoft.com/office/powerpoint/2010/main" val="4143858062"/>
      </p:ext>
    </p:extLst>
  </p:cSld>
  <p:clrMapOvr>
    <a:masterClrMapping/>
  </p:clrMapOvr>
  <p:transition spd="slow">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1858218"/>
          </a:xfrm>
        </p:spPr>
        <p:txBody>
          <a:bodyPr>
            <a:normAutofit fontScale="90000"/>
          </a:bodyPr>
          <a:lstStyle/>
          <a:p>
            <a:r>
              <a:rPr lang="is-IS" dirty="0" smtClean="0"/>
              <a:t/>
            </a:r>
            <a:br>
              <a:rPr lang="is-IS" dirty="0" smtClean="0"/>
            </a:br>
            <a:r>
              <a:rPr lang="is-IS" dirty="0" smtClean="0"/>
              <a:t/>
            </a:r>
            <a:br>
              <a:rPr lang="is-IS" dirty="0" smtClean="0"/>
            </a:br>
            <a:r>
              <a:rPr lang="is-IS" dirty="0" smtClean="0"/>
              <a:t>Armur samkeppnislaganna er langur</a:t>
            </a:r>
            <a:br>
              <a:rPr lang="is-IS" dirty="0" smtClean="0"/>
            </a:br>
            <a:endParaRPr lang="is-IS" dirty="0"/>
          </a:p>
        </p:txBody>
      </p:sp>
      <p:sp>
        <p:nvSpPr>
          <p:cNvPr id="5" name="Content Placeholder 4"/>
          <p:cNvSpPr>
            <a:spLocks noGrp="1"/>
          </p:cNvSpPr>
          <p:nvPr>
            <p:ph idx="4294967295"/>
          </p:nvPr>
        </p:nvSpPr>
        <p:spPr>
          <a:xfrm>
            <a:off x="251520" y="2420888"/>
            <a:ext cx="8424936" cy="3705275"/>
          </a:xfrm>
        </p:spPr>
        <p:txBody>
          <a:bodyPr>
            <a:normAutofit/>
          </a:bodyPr>
          <a:lstStyle/>
          <a:p>
            <a:endParaRPr lang="is-IS" sz="3200" dirty="0" smtClean="0"/>
          </a:p>
          <a:p>
            <a:pPr marL="137160" indent="0" algn="ctr">
              <a:buNone/>
            </a:pPr>
            <a:r>
              <a:rPr lang="is-IS" sz="3200" dirty="0" smtClean="0"/>
              <a:t>Mjög   </a:t>
            </a:r>
            <a:r>
              <a:rPr lang="is-IS" sz="3200" u="sng" dirty="0" smtClean="0"/>
              <a:t>víðtækt </a:t>
            </a:r>
            <a:r>
              <a:rPr lang="is-IS" sz="3200" dirty="0" smtClean="0"/>
              <a:t> gildissvið</a:t>
            </a:r>
          </a:p>
          <a:p>
            <a:pPr marL="137160" indent="0">
              <a:buNone/>
            </a:pPr>
            <a:r>
              <a:rPr lang="is-IS" sz="3200" dirty="0" smtClean="0"/>
              <a:t>  </a:t>
            </a:r>
          </a:p>
          <a:p>
            <a:pPr marL="137160" indent="0" algn="ctr">
              <a:buNone/>
            </a:pPr>
            <a:r>
              <a:rPr lang="is-IS" sz="3200" dirty="0" smtClean="0"/>
              <a:t>1. hugtakið fyrirtæki er mjög </a:t>
            </a:r>
            <a:r>
              <a:rPr lang="is-IS" sz="3200" u="sng" dirty="0" smtClean="0"/>
              <a:t>víðtækt</a:t>
            </a:r>
            <a:r>
              <a:rPr lang="is-IS" sz="3200" dirty="0" smtClean="0"/>
              <a:t> </a:t>
            </a:r>
          </a:p>
          <a:p>
            <a:pPr marL="137160" indent="0">
              <a:buNone/>
            </a:pPr>
            <a:endParaRPr lang="is-IS" dirty="0"/>
          </a:p>
        </p:txBody>
      </p:sp>
      <p:sp>
        <p:nvSpPr>
          <p:cNvPr id="2" name="Footer Placeholder 1"/>
          <p:cNvSpPr>
            <a:spLocks noGrp="1"/>
          </p:cNvSpPr>
          <p:nvPr>
            <p:ph type="ftr" sz="quarter" idx="11"/>
          </p:nvPr>
        </p:nvSpPr>
        <p:spPr>
          <a:xfrm>
            <a:off x="6012160" y="6381328"/>
            <a:ext cx="2895600" cy="365125"/>
          </a:xfrm>
        </p:spPr>
        <p:txBody>
          <a:bodyPr/>
          <a:lstStyle/>
          <a:p>
            <a:r>
              <a:rPr lang="is-IS" sz="1800" dirty="0" smtClean="0">
                <a:solidFill>
                  <a:schemeClr val="accent1">
                    <a:lumMod val="75000"/>
                  </a:schemeClr>
                </a:solidFill>
              </a:rPr>
              <a:t>S@mkeppnisráðgjöf</a:t>
            </a:r>
            <a:endParaRPr lang="is-IS" sz="1800" dirty="0">
              <a:solidFill>
                <a:schemeClr val="accent1">
                  <a:lumMod val="75000"/>
                </a:schemeClr>
              </a:solidFill>
            </a:endParaRP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9552" y="6247499"/>
            <a:ext cx="1937445" cy="477641"/>
          </a:xfrm>
          <a:prstGeom prst="rect">
            <a:avLst/>
          </a:prstGeom>
        </p:spPr>
      </p:pic>
    </p:spTree>
    <p:extLst>
      <p:ext uri="{BB962C8B-B14F-4D97-AF65-F5344CB8AC3E}">
        <p14:creationId xmlns:p14="http://schemas.microsoft.com/office/powerpoint/2010/main" val="2790234991"/>
      </p:ext>
    </p:extLst>
  </p:cSld>
  <p:clrMapOvr>
    <a:masterClrMapping/>
  </p:clrMapOvr>
  <p:transition spd="slow">
    <p:pull/>
    <p:sndAc>
      <p:stSnd>
        <p:snd r:embed="rId3" name="camera.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s-IS" dirty="0" smtClean="0"/>
              <a:t>... Langur armur samkeppnislaga</a:t>
            </a:r>
            <a:endParaRPr lang="is-IS" dirty="0"/>
          </a:p>
        </p:txBody>
      </p:sp>
      <p:sp>
        <p:nvSpPr>
          <p:cNvPr id="3" name="Content Placeholder 2"/>
          <p:cNvSpPr>
            <a:spLocks noGrp="1"/>
          </p:cNvSpPr>
          <p:nvPr>
            <p:ph idx="1"/>
          </p:nvPr>
        </p:nvSpPr>
        <p:spPr>
          <a:xfrm>
            <a:off x="457200" y="1600200"/>
            <a:ext cx="8229600" cy="4647299"/>
          </a:xfrm>
        </p:spPr>
        <p:txBody>
          <a:bodyPr/>
          <a:lstStyle/>
          <a:p>
            <a:endParaRPr lang="is-IS" dirty="0" smtClean="0"/>
          </a:p>
          <a:p>
            <a:pPr marL="137160" indent="0">
              <a:buNone/>
            </a:pPr>
            <a:r>
              <a:rPr lang="is-IS" dirty="0" smtClean="0"/>
              <a:t>2.     verknaðarlýsingin  þ.e.  það  sem  er  lýst  	ólögmætt  er  einnig  mjög  </a:t>
            </a:r>
            <a:r>
              <a:rPr lang="is-IS" u="sng" dirty="0" smtClean="0"/>
              <a:t>víðtækt </a:t>
            </a:r>
            <a:endParaRPr lang="is-IS" u="sng" dirty="0"/>
          </a:p>
          <a:p>
            <a:endParaRPr lang="is-IS" dirty="0" smtClean="0"/>
          </a:p>
          <a:p>
            <a:pPr marL="137160" indent="0">
              <a:buNone/>
            </a:pPr>
            <a:r>
              <a:rPr lang="is-IS" dirty="0" smtClean="0"/>
              <a:t>3.    </a:t>
            </a:r>
            <a:r>
              <a:rPr lang="is-IS" u="sng" dirty="0" smtClean="0"/>
              <a:t>v</a:t>
            </a:r>
            <a:r>
              <a:rPr lang="is-IS" sz="2800" u="sng" dirty="0" smtClean="0"/>
              <a:t>íðtæk</a:t>
            </a:r>
            <a:r>
              <a:rPr lang="is-IS" dirty="0" smtClean="0"/>
              <a:t> lögsaga</a:t>
            </a:r>
          </a:p>
          <a:p>
            <a:endParaRPr lang="is-IS" dirty="0"/>
          </a:p>
          <a:p>
            <a:pPr marL="137160" indent="0">
              <a:buNone/>
            </a:pPr>
            <a:r>
              <a:rPr lang="is-IS" dirty="0" smtClean="0"/>
              <a:t>4.    „</a:t>
            </a:r>
            <a:r>
              <a:rPr lang="is-IS" u="sng" dirty="0" smtClean="0"/>
              <a:t>víðtækar“ </a:t>
            </a:r>
            <a:r>
              <a:rPr lang="is-IS" dirty="0" smtClean="0"/>
              <a:t> afleiðingar </a:t>
            </a:r>
          </a:p>
          <a:p>
            <a:endParaRPr lang="is-IS" dirty="0" smtClean="0"/>
          </a:p>
          <a:p>
            <a:pPr marL="137160" indent="0">
              <a:buNone/>
            </a:pPr>
            <a:r>
              <a:rPr lang="is-IS" dirty="0" smtClean="0"/>
              <a:t>5.    EES samningurinn</a:t>
            </a:r>
          </a:p>
          <a:p>
            <a:endParaRPr lang="is-IS" dirty="0"/>
          </a:p>
          <a:p>
            <a:endParaRPr lang="is-IS" dirty="0"/>
          </a:p>
        </p:txBody>
      </p:sp>
      <p:sp>
        <p:nvSpPr>
          <p:cNvPr id="4" name="Footer Placeholder 3"/>
          <p:cNvSpPr>
            <a:spLocks noGrp="1"/>
          </p:cNvSpPr>
          <p:nvPr>
            <p:ph type="ftr" sz="quarter" idx="11"/>
          </p:nvPr>
        </p:nvSpPr>
        <p:spPr>
          <a:xfrm>
            <a:off x="6084168" y="6381328"/>
            <a:ext cx="2895600" cy="365125"/>
          </a:xfrm>
        </p:spPr>
        <p:txBody>
          <a:bodyPr/>
          <a:lstStyle/>
          <a:p>
            <a:r>
              <a:rPr lang="is-IS" sz="1800" dirty="0" smtClean="0">
                <a:solidFill>
                  <a:schemeClr val="accent1">
                    <a:lumMod val="75000"/>
                  </a:schemeClr>
                </a:solidFill>
              </a:rPr>
              <a:t>S@mkeppnisráðgjöf</a:t>
            </a:r>
            <a:endParaRPr lang="is-IS" sz="1800" dirty="0">
              <a:solidFill>
                <a:schemeClr val="accent1">
                  <a:lumMod val="75000"/>
                </a:schemeClr>
              </a:solidFill>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9552" y="6247499"/>
            <a:ext cx="1937445" cy="477641"/>
          </a:xfrm>
          <a:prstGeom prst="rect">
            <a:avLst/>
          </a:prstGeom>
          <a:solidFill>
            <a:schemeClr val="tx2">
              <a:lumMod val="50000"/>
            </a:schemeClr>
          </a:solidFill>
        </p:spPr>
      </p:pic>
    </p:spTree>
    <p:extLst>
      <p:ext uri="{BB962C8B-B14F-4D97-AF65-F5344CB8AC3E}">
        <p14:creationId xmlns:p14="http://schemas.microsoft.com/office/powerpoint/2010/main" val="991820889"/>
      </p:ext>
    </p:extLst>
  </p:cSld>
  <p:clrMapOvr>
    <a:masterClrMapping/>
  </p:clrMapOvr>
  <p:transition spd="slow">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s-IS" dirty="0" smtClean="0"/>
              <a:t>... </a:t>
            </a:r>
            <a:r>
              <a:rPr lang="is-IS" u="sng" dirty="0" smtClean="0"/>
              <a:t>víðtækt </a:t>
            </a:r>
            <a:r>
              <a:rPr lang="is-IS" dirty="0" smtClean="0"/>
              <a:t>samningshugtak</a:t>
            </a:r>
            <a:endParaRPr lang="is-IS" dirty="0"/>
          </a:p>
        </p:txBody>
      </p:sp>
      <p:sp>
        <p:nvSpPr>
          <p:cNvPr id="3" name="Content Placeholder 2"/>
          <p:cNvSpPr>
            <a:spLocks noGrp="1"/>
          </p:cNvSpPr>
          <p:nvPr>
            <p:ph idx="1"/>
          </p:nvPr>
        </p:nvSpPr>
        <p:spPr/>
        <p:txBody>
          <a:bodyPr/>
          <a:lstStyle/>
          <a:p>
            <a:endParaRPr lang="is-IS" dirty="0" smtClean="0"/>
          </a:p>
          <a:p>
            <a:endParaRPr lang="is-IS" dirty="0"/>
          </a:p>
          <a:p>
            <a:r>
              <a:rPr lang="is-IS" dirty="0"/>
              <a:t>- hugtökin </a:t>
            </a:r>
            <a:r>
              <a:rPr lang="is-IS" dirty="0" smtClean="0"/>
              <a:t> samningur </a:t>
            </a:r>
            <a:r>
              <a:rPr lang="is-IS" dirty="0"/>
              <a:t>/ samstilltar aðgerðir    	(ólögmætt samráð) </a:t>
            </a:r>
            <a:r>
              <a:rPr lang="is-IS" dirty="0" smtClean="0"/>
              <a:t> eru  </a:t>
            </a:r>
            <a:r>
              <a:rPr lang="is-IS" dirty="0"/>
              <a:t>mjög </a:t>
            </a:r>
            <a:r>
              <a:rPr lang="is-IS" u="sng" dirty="0" smtClean="0"/>
              <a:t>víðtæk</a:t>
            </a:r>
            <a:r>
              <a:rPr lang="is-IS" dirty="0" smtClean="0"/>
              <a:t>  í 	samkeppnisétti </a:t>
            </a:r>
            <a:endParaRPr lang="is-IS" dirty="0"/>
          </a:p>
          <a:p>
            <a:endParaRPr lang="is-IS" dirty="0" smtClean="0"/>
          </a:p>
          <a:p>
            <a:endParaRPr lang="is-IS" dirty="0"/>
          </a:p>
        </p:txBody>
      </p:sp>
      <p:sp>
        <p:nvSpPr>
          <p:cNvPr id="4" name="Footer Placeholder 3"/>
          <p:cNvSpPr>
            <a:spLocks noGrp="1"/>
          </p:cNvSpPr>
          <p:nvPr>
            <p:ph type="ftr" sz="quarter" idx="11"/>
          </p:nvPr>
        </p:nvSpPr>
        <p:spPr>
          <a:xfrm>
            <a:off x="6084168" y="6381328"/>
            <a:ext cx="2895600" cy="365125"/>
          </a:xfrm>
        </p:spPr>
        <p:txBody>
          <a:bodyPr/>
          <a:lstStyle/>
          <a:p>
            <a:r>
              <a:rPr lang="is-IS" sz="1800" dirty="0" smtClean="0">
                <a:solidFill>
                  <a:schemeClr val="accent1">
                    <a:lumMod val="75000"/>
                  </a:schemeClr>
                </a:solidFill>
              </a:rPr>
              <a:t>S@mkeppnisráðgjöf</a:t>
            </a:r>
            <a:endParaRPr lang="is-IS" sz="1800" dirty="0">
              <a:solidFill>
                <a:schemeClr val="accent1">
                  <a:lumMod val="75000"/>
                </a:schemeClr>
              </a:solidFill>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9552" y="6247499"/>
            <a:ext cx="1937445" cy="477641"/>
          </a:xfrm>
          <a:prstGeom prst="rect">
            <a:avLst/>
          </a:prstGeom>
        </p:spPr>
      </p:pic>
    </p:spTree>
    <p:extLst>
      <p:ext uri="{BB962C8B-B14F-4D97-AF65-F5344CB8AC3E}">
        <p14:creationId xmlns:p14="http://schemas.microsoft.com/office/powerpoint/2010/main" val="965557263"/>
      </p:ext>
    </p:extLst>
  </p:cSld>
  <p:clrMapOvr>
    <a:masterClrMapping/>
  </p:clrMapOvr>
  <p:transition spd="slow">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u="sng" dirty="0" smtClean="0"/>
              <a:t>Víðtæk</a:t>
            </a:r>
            <a:r>
              <a:rPr lang="is-IS" dirty="0" smtClean="0"/>
              <a:t> verknaðarlýsing</a:t>
            </a:r>
            <a:endParaRPr lang="is-IS" dirty="0"/>
          </a:p>
        </p:txBody>
      </p:sp>
      <p:sp>
        <p:nvSpPr>
          <p:cNvPr id="3" name="Content Placeholder 2"/>
          <p:cNvSpPr>
            <a:spLocks noGrp="1"/>
          </p:cNvSpPr>
          <p:nvPr>
            <p:ph idx="1"/>
          </p:nvPr>
        </p:nvSpPr>
        <p:spPr/>
        <p:txBody>
          <a:bodyPr/>
          <a:lstStyle/>
          <a:p>
            <a:endParaRPr lang="is-IS" dirty="0" smtClean="0"/>
          </a:p>
          <a:p>
            <a:r>
              <a:rPr lang="is-IS" dirty="0" smtClean="0"/>
              <a:t>Allir samningar   og   samþykktir  milli fyrirtækja, .... og  samstilltar   aðgerðir  sem </a:t>
            </a:r>
            <a:r>
              <a:rPr lang="is-IS" u="sng" dirty="0" smtClean="0"/>
              <a:t>hafa  að  markmiði  eða  af  þeim  leiðir  </a:t>
            </a:r>
            <a:r>
              <a:rPr lang="is-IS" dirty="0" smtClean="0"/>
              <a:t>að komið  sé  í  veg  fyrir  samkeppni,   .... eru bannaðar</a:t>
            </a:r>
          </a:p>
          <a:p>
            <a:endParaRPr lang="is-IS" dirty="0"/>
          </a:p>
        </p:txBody>
      </p:sp>
      <p:sp>
        <p:nvSpPr>
          <p:cNvPr id="10" name="Footer Placeholder 9"/>
          <p:cNvSpPr>
            <a:spLocks noGrp="1"/>
          </p:cNvSpPr>
          <p:nvPr>
            <p:ph type="ftr" sz="quarter" idx="11"/>
          </p:nvPr>
        </p:nvSpPr>
        <p:spPr>
          <a:xfrm>
            <a:off x="6084168" y="6381328"/>
            <a:ext cx="2895600" cy="365125"/>
          </a:xfrm>
        </p:spPr>
        <p:txBody>
          <a:bodyPr/>
          <a:lstStyle/>
          <a:p>
            <a:r>
              <a:rPr lang="is-IS" sz="1800" dirty="0" smtClean="0">
                <a:solidFill>
                  <a:schemeClr val="accent1">
                    <a:lumMod val="75000"/>
                  </a:schemeClr>
                </a:solidFill>
              </a:rPr>
              <a:t>S@mkeppnisráðgjöf</a:t>
            </a:r>
            <a:endParaRPr lang="is-IS" sz="1800" dirty="0">
              <a:solidFill>
                <a:schemeClr val="accent1">
                  <a:lumMod val="75000"/>
                </a:schemeClr>
              </a:solidFill>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9552" y="6247499"/>
            <a:ext cx="1937445" cy="477641"/>
          </a:xfrm>
          <a:prstGeom prst="rect">
            <a:avLst/>
          </a:prstGeom>
        </p:spPr>
      </p:pic>
    </p:spTree>
    <p:extLst>
      <p:ext uri="{BB962C8B-B14F-4D97-AF65-F5344CB8AC3E}">
        <p14:creationId xmlns:p14="http://schemas.microsoft.com/office/powerpoint/2010/main" val="3938716202"/>
      </p:ext>
    </p:extLst>
  </p:cSld>
  <p:clrMapOvr>
    <a:masterClrMapping/>
  </p:clrMapOvr>
  <p:transition spd="slow">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itle 25"/>
          <p:cNvSpPr>
            <a:spLocks noGrp="1"/>
          </p:cNvSpPr>
          <p:nvPr>
            <p:ph type="title"/>
          </p:nvPr>
        </p:nvSpPr>
        <p:spPr/>
        <p:txBody>
          <a:bodyPr/>
          <a:lstStyle/>
          <a:p>
            <a:r>
              <a:rPr lang="is-IS" dirty="0" smtClean="0"/>
              <a:t>Víðtæk lögsaga</a:t>
            </a:r>
            <a:endParaRPr lang="is-IS" dirty="0"/>
          </a:p>
        </p:txBody>
      </p:sp>
      <p:pic>
        <p:nvPicPr>
          <p:cNvPr id="3074"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2286000" y="2382837"/>
            <a:ext cx="4572000" cy="3143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2132856"/>
            <a:ext cx="3600400" cy="3143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7" name="Picture 5" descr="http://www.prescott.va.gov/images/uncle-sam-600.jpg">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7544" y="1556792"/>
            <a:ext cx="7632848" cy="4968552"/>
          </a:xfrm>
          <a:prstGeom prst="rect">
            <a:avLst/>
          </a:prstGeom>
          <a:noFill/>
          <a:extLst>
            <a:ext uri="{909E8E84-426E-40DD-AFC4-6F175D3DCCD1}">
              <a14:hiddenFill xmlns:a14="http://schemas.microsoft.com/office/drawing/2010/main">
                <a:solidFill>
                  <a:srgbClr val="FFFFFF"/>
                </a:solidFill>
              </a14:hiddenFill>
            </a:ext>
          </a:extLst>
        </p:spPr>
      </p:pic>
      <p:sp>
        <p:nvSpPr>
          <p:cNvPr id="27" name="Footer Placeholder 26"/>
          <p:cNvSpPr>
            <a:spLocks noGrp="1"/>
          </p:cNvSpPr>
          <p:nvPr>
            <p:ph type="ftr" sz="quarter" idx="11"/>
          </p:nvPr>
        </p:nvSpPr>
        <p:spPr>
          <a:xfrm>
            <a:off x="6156176" y="6492875"/>
            <a:ext cx="2895600" cy="365125"/>
          </a:xfrm>
        </p:spPr>
        <p:txBody>
          <a:bodyPr/>
          <a:lstStyle/>
          <a:p>
            <a:r>
              <a:rPr lang="is-IS" sz="1600" dirty="0" smtClean="0">
                <a:solidFill>
                  <a:schemeClr val="accent1">
                    <a:lumMod val="75000"/>
                  </a:schemeClr>
                </a:solidFill>
              </a:rPr>
              <a:t>S@mkeppnisráðgjöf</a:t>
            </a:r>
            <a:endParaRPr lang="is-IS" sz="1600" dirty="0">
              <a:solidFill>
                <a:schemeClr val="accent1">
                  <a:lumMod val="75000"/>
                </a:schemeClr>
              </a:solidFill>
            </a:endParaRPr>
          </a:p>
        </p:txBody>
      </p:sp>
    </p:spTree>
    <p:extLst>
      <p:ext uri="{BB962C8B-B14F-4D97-AF65-F5344CB8AC3E}">
        <p14:creationId xmlns:p14="http://schemas.microsoft.com/office/powerpoint/2010/main" val="3672002911"/>
      </p:ext>
    </p:extLst>
  </p:cSld>
  <p:clrMapOvr>
    <a:masterClrMapping/>
  </p:clrMapOvr>
  <p:transition spd="slow">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s-IS" dirty="0" smtClean="0"/>
              <a:t>... „Víðtækar“ afleiðingar</a:t>
            </a:r>
            <a:endParaRPr lang="is-IS" dirty="0"/>
          </a:p>
        </p:txBody>
      </p:sp>
      <p:sp>
        <p:nvSpPr>
          <p:cNvPr id="3" name="Content Placeholder 2"/>
          <p:cNvSpPr>
            <a:spLocks noGrp="1"/>
          </p:cNvSpPr>
          <p:nvPr>
            <p:ph idx="1"/>
          </p:nvPr>
        </p:nvSpPr>
        <p:spPr/>
        <p:txBody>
          <a:bodyPr/>
          <a:lstStyle/>
          <a:p>
            <a:endParaRPr lang="is-IS" dirty="0" smtClean="0"/>
          </a:p>
          <a:p>
            <a:endParaRPr lang="is-IS" dirty="0"/>
          </a:p>
          <a:p>
            <a:r>
              <a:rPr lang="is-IS" dirty="0" smtClean="0"/>
              <a:t>Háar sektir</a:t>
            </a:r>
          </a:p>
          <a:p>
            <a:endParaRPr lang="is-IS" dirty="0"/>
          </a:p>
          <a:p>
            <a:r>
              <a:rPr lang="is-IS" dirty="0" smtClean="0"/>
              <a:t>Refsiviðurlög</a:t>
            </a:r>
          </a:p>
          <a:p>
            <a:endParaRPr lang="is-IS" dirty="0"/>
          </a:p>
          <a:p>
            <a:r>
              <a:rPr lang="is-IS" dirty="0" smtClean="0"/>
              <a:t>Skaðabætur</a:t>
            </a:r>
            <a:endParaRPr lang="is-IS" dirty="0"/>
          </a:p>
        </p:txBody>
      </p:sp>
      <p:sp>
        <p:nvSpPr>
          <p:cNvPr id="4" name="Footer Placeholder 3"/>
          <p:cNvSpPr>
            <a:spLocks noGrp="1"/>
          </p:cNvSpPr>
          <p:nvPr>
            <p:ph type="ftr" sz="quarter" idx="11"/>
          </p:nvPr>
        </p:nvSpPr>
        <p:spPr>
          <a:xfrm>
            <a:off x="6012160" y="6459375"/>
            <a:ext cx="2895600" cy="365125"/>
          </a:xfrm>
        </p:spPr>
        <p:txBody>
          <a:bodyPr/>
          <a:lstStyle/>
          <a:p>
            <a:r>
              <a:rPr lang="is-IS" sz="1800" dirty="0" smtClean="0">
                <a:solidFill>
                  <a:schemeClr val="accent1">
                    <a:lumMod val="75000"/>
                  </a:schemeClr>
                </a:solidFill>
              </a:rPr>
              <a:t>S@mkeppnisráðgjöf</a:t>
            </a:r>
            <a:endParaRPr lang="is-IS" sz="1800" dirty="0">
              <a:solidFill>
                <a:schemeClr val="accent1">
                  <a:lumMod val="75000"/>
                </a:schemeClr>
              </a:solidFill>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9552" y="6247499"/>
            <a:ext cx="1937445" cy="477641"/>
          </a:xfrm>
          <a:prstGeom prst="rect">
            <a:avLst/>
          </a:prstGeom>
        </p:spPr>
      </p:pic>
    </p:spTree>
    <p:extLst>
      <p:ext uri="{BB962C8B-B14F-4D97-AF65-F5344CB8AC3E}">
        <p14:creationId xmlns:p14="http://schemas.microsoft.com/office/powerpoint/2010/main" val="286970720"/>
      </p:ext>
    </p:extLst>
  </p:cSld>
  <p:clrMapOvr>
    <a:masterClrMapping/>
  </p:clrMapOvr>
  <p:transition spd="slow">
    <p:pull/>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2011</TotalTime>
  <Words>1860</Words>
  <Application>Microsoft Office PowerPoint</Application>
  <PresentationFormat>On-screen Show (4:3)</PresentationFormat>
  <Paragraphs>262</Paragraphs>
  <Slides>24</Slides>
  <Notes>21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Book Antiqua</vt:lpstr>
      <vt:lpstr>Calibri</vt:lpstr>
      <vt:lpstr>Lucida Sans</vt:lpstr>
      <vt:lpstr>Wingdings</vt:lpstr>
      <vt:lpstr>Wingdings 2</vt:lpstr>
      <vt:lpstr>Wingdings 3</vt:lpstr>
      <vt:lpstr>Apex</vt:lpstr>
      <vt:lpstr>       Fyrirtækjasamtök         og   Upplýsingamiðlun </vt:lpstr>
      <vt:lpstr>Tvö meginákvæði</vt:lpstr>
      <vt:lpstr>Stjórnarskrárákvæði  markaðshagkerfisins</vt:lpstr>
      <vt:lpstr>  Armur samkeppnislaganna er langur </vt:lpstr>
      <vt:lpstr>... Langur armur samkeppnislaga</vt:lpstr>
      <vt:lpstr>... víðtækt samningshugtak</vt:lpstr>
      <vt:lpstr>Víðtæk verknaðarlýsing</vt:lpstr>
      <vt:lpstr>Víðtæk lögsaga</vt:lpstr>
      <vt:lpstr>... „Víðtækar“ afleiðingar</vt:lpstr>
      <vt:lpstr>Hvað er þá bannað?</vt:lpstr>
      <vt:lpstr>... hvað er bannað?</vt:lpstr>
      <vt:lpstr>Fyrirtæki - fyrirtækjasamtök</vt:lpstr>
      <vt:lpstr>... sérstakt ákvæði </vt:lpstr>
      <vt:lpstr>Skólabókardæmi</vt:lpstr>
      <vt:lpstr>Í ákvörðun sinni í SAF segir SE:</vt:lpstr>
      <vt:lpstr>... SAF</vt:lpstr>
      <vt:lpstr>... SAF</vt:lpstr>
      <vt:lpstr>... SAF</vt:lpstr>
      <vt:lpstr>„Að hvetja til hindrana“</vt:lpstr>
      <vt:lpstr>Hrein upplýsingaskipti / upplýsingamiðlun</vt:lpstr>
      <vt:lpstr>Dómafordæmi: </vt:lpstr>
      <vt:lpstr>Gildandi verð?</vt:lpstr>
      <vt:lpstr>...gildandi verð</vt:lpstr>
      <vt:lpstr>INNRA SAMKEPPNISEFTIRLIT</vt:lpstr>
    </vt:vector>
  </TitlesOfParts>
  <Company>Lögfræðistofa Reykjavíkur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Ekkert mannlegt óviðkomandi- liggur við</dc:title>
  <dc:creator>Eggert B Ólafsson</dc:creator>
  <cp:lastModifiedBy>Bryndís Ásbjarnardóttir</cp:lastModifiedBy>
  <cp:revision>63</cp:revision>
  <cp:lastPrinted>2015-12-08T20:33:23Z</cp:lastPrinted>
  <dcterms:created xsi:type="dcterms:W3CDTF">2015-11-24T16:11:37Z</dcterms:created>
  <dcterms:modified xsi:type="dcterms:W3CDTF">2015-12-11T15:50:23Z</dcterms:modified>
</cp:coreProperties>
</file>