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563" r:id="rId2"/>
    <p:sldId id="569" r:id="rId3"/>
    <p:sldId id="570" r:id="rId4"/>
    <p:sldId id="571" r:id="rId5"/>
    <p:sldId id="572" r:id="rId6"/>
    <p:sldId id="573" r:id="rId7"/>
    <p:sldId id="574" r:id="rId8"/>
    <p:sldId id="575" r:id="rId9"/>
    <p:sldId id="576" r:id="rId10"/>
    <p:sldId id="618" r:id="rId11"/>
    <p:sldId id="584" r:id="rId12"/>
    <p:sldId id="619" r:id="rId13"/>
    <p:sldId id="614" r:id="rId14"/>
    <p:sldId id="586" r:id="rId15"/>
    <p:sldId id="588" r:id="rId16"/>
    <p:sldId id="589" r:id="rId17"/>
    <p:sldId id="604" r:id="rId18"/>
    <p:sldId id="607" r:id="rId19"/>
    <p:sldId id="605" r:id="rId20"/>
    <p:sldId id="608" r:id="rId21"/>
    <p:sldId id="609" r:id="rId22"/>
    <p:sldId id="610" r:id="rId23"/>
    <p:sldId id="611" r:id="rId24"/>
    <p:sldId id="613" r:id="rId25"/>
    <p:sldId id="612" r:id="rId26"/>
    <p:sldId id="622" r:id="rId27"/>
    <p:sldId id="624" r:id="rId28"/>
    <p:sldId id="591" r:id="rId29"/>
    <p:sldId id="565" r:id="rId30"/>
    <p:sldId id="566" r:id="rId31"/>
    <p:sldId id="567" r:id="rId32"/>
    <p:sldId id="568" r:id="rId33"/>
    <p:sldId id="592" r:id="rId34"/>
    <p:sldId id="593" r:id="rId35"/>
    <p:sldId id="594" r:id="rId36"/>
    <p:sldId id="596" r:id="rId37"/>
    <p:sldId id="595" r:id="rId38"/>
    <p:sldId id="597" r:id="rId39"/>
    <p:sldId id="598" r:id="rId40"/>
    <p:sldId id="599" r:id="rId41"/>
    <p:sldId id="615" r:id="rId42"/>
    <p:sldId id="616" r:id="rId43"/>
    <p:sldId id="617" r:id="rId44"/>
    <p:sldId id="600" r:id="rId45"/>
    <p:sldId id="601" r:id="rId46"/>
    <p:sldId id="625" r:id="rId47"/>
    <p:sldId id="62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79"/>
    <a:srgbClr val="FFD185"/>
    <a:srgbClr val="FFF2DD"/>
    <a:srgbClr val="FFECCD"/>
    <a:srgbClr val="F39400"/>
    <a:srgbClr val="D08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1799" autoAdjust="0"/>
  </p:normalViewPr>
  <p:slideViewPr>
    <p:cSldViewPr>
      <p:cViewPr varScale="1">
        <p:scale>
          <a:sx n="108" d="100"/>
          <a:sy n="108" d="100"/>
        </p:scale>
        <p:origin x="1626"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_greidslustofa.i.VST\Desktop\LL\ezxcel\uppf&#230;rsla%20graf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_greidslustofa.i.VST\Desktop\LL\ezxcel\uppf&#230;rsla%20graf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ra_greidslustofa.i.VST\Desktop\LL\ezxcel\uppf&#230;rsla%20graf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ara_greidslustofa.i.VST\Desktop\LL\ezxcel\Copy%20of%20Raun&#225;v&#246;xtun%20aftur%20til%201971.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145363079615048"/>
          <c:y val="6.3201653225860202E-2"/>
          <c:w val="0.8394074803149606"/>
          <c:h val="0.9102588392192914"/>
        </c:manualLayout>
      </c:layout>
      <c:barChart>
        <c:barDir val="bar"/>
        <c:grouping val="clustered"/>
        <c:varyColors val="0"/>
        <c:ser>
          <c:idx val="0"/>
          <c:order val="0"/>
          <c:spPr>
            <a:solidFill>
              <a:schemeClr val="accent6">
                <a:lumMod val="75000"/>
              </a:schemeClr>
            </a:solidFill>
            <a:ln>
              <a:noFill/>
            </a:ln>
            <a:effectLst/>
          </c:spPr>
          <c:invertIfNegative val="0"/>
          <c:dPt>
            <c:idx val="22"/>
            <c:invertIfNegative val="0"/>
            <c:bubble3D val="0"/>
            <c:spPr>
              <a:solidFill>
                <a:schemeClr val="accent6">
                  <a:lumMod val="50000"/>
                </a:schemeClr>
              </a:solidFill>
              <a:ln>
                <a:noFill/>
              </a:ln>
              <a:effectLst/>
            </c:spPr>
            <c:extLst xmlns:c16r2="http://schemas.microsoft.com/office/drawing/2015/06/chart">
              <c:ext xmlns:c16="http://schemas.microsoft.com/office/drawing/2014/chart" uri="{C3380CC4-5D6E-409C-BE32-E72D297353CC}">
                <c16:uniqueId val="{00000001-25FD-4207-A48F-416F754B1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'Raunávöxtun-ok'!$A$3:$A$25</c:f>
              <c:numCache>
                <c:formatCode>General</c:formatCode>
                <c:ptCount val="23"/>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numCache>
            </c:numRef>
          </c:cat>
          <c:val>
            <c:numRef>
              <c:f>'Raunávöxtun-ok'!$B$3:$B$25</c:f>
              <c:numCache>
                <c:formatCode>0.0</c:formatCode>
                <c:ptCount val="23"/>
                <c:pt idx="0">
                  <c:v>6.7</c:v>
                </c:pt>
                <c:pt idx="1">
                  <c:v>6.8</c:v>
                </c:pt>
                <c:pt idx="2">
                  <c:v>6.6</c:v>
                </c:pt>
                <c:pt idx="3">
                  <c:v>7.6</c:v>
                </c:pt>
                <c:pt idx="4">
                  <c:v>7.9</c:v>
                </c:pt>
                <c:pt idx="5">
                  <c:v>7.4</c:v>
                </c:pt>
                <c:pt idx="6">
                  <c:v>12</c:v>
                </c:pt>
                <c:pt idx="7">
                  <c:v>-0.7</c:v>
                </c:pt>
                <c:pt idx="8">
                  <c:v>-1.9</c:v>
                </c:pt>
                <c:pt idx="9">
                  <c:v>-3</c:v>
                </c:pt>
                <c:pt idx="10">
                  <c:v>11.3</c:v>
                </c:pt>
                <c:pt idx="11">
                  <c:v>10.4</c:v>
                </c:pt>
                <c:pt idx="12">
                  <c:v>13.2</c:v>
                </c:pt>
                <c:pt idx="13">
                  <c:v>10.199999999999999</c:v>
                </c:pt>
                <c:pt idx="14">
                  <c:v>0.5</c:v>
                </c:pt>
                <c:pt idx="15">
                  <c:v>-22</c:v>
                </c:pt>
                <c:pt idx="16">
                  <c:v>0.3</c:v>
                </c:pt>
                <c:pt idx="17">
                  <c:v>2.7</c:v>
                </c:pt>
                <c:pt idx="18">
                  <c:v>2.5</c:v>
                </c:pt>
                <c:pt idx="19">
                  <c:v>7.3</c:v>
                </c:pt>
                <c:pt idx="20">
                  <c:v>5.6</c:v>
                </c:pt>
                <c:pt idx="21">
                  <c:v>7.4</c:v>
                </c:pt>
                <c:pt idx="22">
                  <c:v>8</c:v>
                </c:pt>
              </c:numCache>
            </c:numRef>
          </c:val>
          <c:extLst xmlns:c16r2="http://schemas.microsoft.com/office/drawing/2015/06/chart">
            <c:ext xmlns:c16="http://schemas.microsoft.com/office/drawing/2014/chart" uri="{C3380CC4-5D6E-409C-BE32-E72D297353CC}">
              <c16:uniqueId val="{00000002-25FD-4207-A48F-416F754B15ED}"/>
            </c:ext>
          </c:extLst>
        </c:ser>
        <c:dLbls>
          <c:showLegendKey val="0"/>
          <c:showVal val="0"/>
          <c:showCatName val="0"/>
          <c:showSerName val="0"/>
          <c:showPercent val="0"/>
          <c:showBubbleSize val="0"/>
        </c:dLbls>
        <c:gapWidth val="182"/>
        <c:axId val="185692664"/>
        <c:axId val="185693056"/>
      </c:barChart>
      <c:dateAx>
        <c:axId val="1856926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s-IS"/>
          </a:p>
        </c:txPr>
        <c:crossAx val="185693056"/>
        <c:crosses val="autoZero"/>
        <c:auto val="0"/>
        <c:lblOffset val="100"/>
        <c:baseTimeUnit val="days"/>
      </c:dateAx>
      <c:valAx>
        <c:axId val="18569305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s-IS"/>
          </a:p>
        </c:txPr>
        <c:crossAx val="185692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dPt>
            <c:idx val="18"/>
            <c:invertIfNegative val="0"/>
            <c:bubble3D val="0"/>
            <c:spPr>
              <a:solidFill>
                <a:schemeClr val="accent6">
                  <a:lumMod val="50000"/>
                </a:schemeClr>
              </a:solidFill>
              <a:ln>
                <a:noFill/>
              </a:ln>
              <a:effectLst/>
            </c:spPr>
            <c:extLst xmlns:c16r2="http://schemas.microsoft.com/office/drawing/2015/06/chart">
              <c:ext xmlns:c16="http://schemas.microsoft.com/office/drawing/2014/chart" uri="{C3380CC4-5D6E-409C-BE32-E72D297353CC}">
                <c16:uniqueId val="{00000001-7D0D-4152-AA58-8F7D0C373E5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'Raunávöxtun-ok'!$G$7:$G$25</c:f>
              <c:strCache>
                <c:ptCount val="19"/>
                <c:pt idx="0">
                  <c:v>1993-1997</c:v>
                </c:pt>
                <c:pt idx="1">
                  <c:v>1994-1998</c:v>
                </c:pt>
                <c:pt idx="2">
                  <c:v>1995-1999</c:v>
                </c:pt>
                <c:pt idx="3">
                  <c:v>1996-2000</c:v>
                </c:pt>
                <c:pt idx="4">
                  <c:v>1997-2001</c:v>
                </c:pt>
                <c:pt idx="5">
                  <c:v>1998-2002</c:v>
                </c:pt>
                <c:pt idx="6">
                  <c:v>1999-2003</c:v>
                </c:pt>
                <c:pt idx="7">
                  <c:v>2000-2004</c:v>
                </c:pt>
                <c:pt idx="8">
                  <c:v>2001-2005</c:v>
                </c:pt>
                <c:pt idx="9">
                  <c:v>2002-2006</c:v>
                </c:pt>
                <c:pt idx="10">
                  <c:v>2003-2007</c:v>
                </c:pt>
                <c:pt idx="11">
                  <c:v>2004-2008</c:v>
                </c:pt>
                <c:pt idx="12">
                  <c:v>2005-2009</c:v>
                </c:pt>
                <c:pt idx="13">
                  <c:v>2006-2010</c:v>
                </c:pt>
                <c:pt idx="14">
                  <c:v>2007-2011</c:v>
                </c:pt>
                <c:pt idx="15">
                  <c:v>2008-2012</c:v>
                </c:pt>
                <c:pt idx="16">
                  <c:v>2009-2013</c:v>
                </c:pt>
                <c:pt idx="17">
                  <c:v>2010-2014</c:v>
                </c:pt>
                <c:pt idx="18">
                  <c:v>2011-2015</c:v>
                </c:pt>
              </c:strCache>
            </c:strRef>
          </c:cat>
          <c:val>
            <c:numRef>
              <c:f>'Raunávöxtun-ok'!$H$7:$H$25</c:f>
              <c:numCache>
                <c:formatCode>0.0</c:formatCode>
                <c:ptCount val="19"/>
                <c:pt idx="0">
                  <c:v>7.1187062047992189</c:v>
                </c:pt>
                <c:pt idx="1">
                  <c:v>7.2588882033150837</c:v>
                </c:pt>
                <c:pt idx="2">
                  <c:v>8.2835897875788831</c:v>
                </c:pt>
                <c:pt idx="3">
                  <c:v>6.7581535319713337</c:v>
                </c:pt>
                <c:pt idx="4">
                  <c:v>4.8026829944456839</c:v>
                </c:pt>
                <c:pt idx="5">
                  <c:v>2.5941172039271709</c:v>
                </c:pt>
                <c:pt idx="6">
                  <c:v>3.3286214748019516</c:v>
                </c:pt>
                <c:pt idx="7">
                  <c:v>3.0316952379452422</c:v>
                </c:pt>
                <c:pt idx="8">
                  <c:v>5.7670231720744258</c:v>
                </c:pt>
                <c:pt idx="9">
                  <c:v>8.2562050397490658</c:v>
                </c:pt>
                <c:pt idx="10">
                  <c:v>9.026398003119084</c:v>
                </c:pt>
                <c:pt idx="11">
                  <c:v>1.5433651507290813</c:v>
                </c:pt>
                <c:pt idx="12">
                  <c:v>-0.38656327898916043</c:v>
                </c:pt>
                <c:pt idx="13">
                  <c:v>-2.3071617812496892</c:v>
                </c:pt>
                <c:pt idx="14">
                  <c:v>-3.7122183341132708</c:v>
                </c:pt>
                <c:pt idx="15">
                  <c:v>-2.4431175762103186</c:v>
                </c:pt>
                <c:pt idx="16">
                  <c:v>3.6505895002870048</c:v>
                </c:pt>
                <c:pt idx="17">
                  <c:v>5.0781567954835571</c:v>
                </c:pt>
                <c:pt idx="18">
                  <c:v>6.1409837459014405</c:v>
                </c:pt>
              </c:numCache>
            </c:numRef>
          </c:val>
          <c:extLst xmlns:c16r2="http://schemas.microsoft.com/office/drawing/2015/06/chart">
            <c:ext xmlns:c16="http://schemas.microsoft.com/office/drawing/2014/chart" uri="{C3380CC4-5D6E-409C-BE32-E72D297353CC}">
              <c16:uniqueId val="{00000002-7D0D-4152-AA58-8F7D0C373E52}"/>
            </c:ext>
          </c:extLst>
        </c:ser>
        <c:dLbls>
          <c:showLegendKey val="0"/>
          <c:showVal val="0"/>
          <c:showCatName val="0"/>
          <c:showSerName val="0"/>
          <c:showPercent val="0"/>
          <c:showBubbleSize val="0"/>
        </c:dLbls>
        <c:gapWidth val="182"/>
        <c:axId val="185693840"/>
        <c:axId val="185694232"/>
      </c:barChart>
      <c:dateAx>
        <c:axId val="18569384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s-IS"/>
          </a:p>
        </c:txPr>
        <c:crossAx val="185694232"/>
        <c:crosses val="autoZero"/>
        <c:auto val="0"/>
        <c:lblOffset val="100"/>
        <c:baseTimeUnit val="days"/>
      </c:dateAx>
      <c:valAx>
        <c:axId val="185694232"/>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s-IS"/>
          </a:p>
        </c:txPr>
        <c:crossAx val="18569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dPt>
            <c:idx val="13"/>
            <c:invertIfNegative val="0"/>
            <c:bubble3D val="0"/>
            <c:spPr>
              <a:solidFill>
                <a:schemeClr val="accent6">
                  <a:lumMod val="50000"/>
                </a:schemeClr>
              </a:solidFill>
              <a:ln>
                <a:noFill/>
              </a:ln>
              <a:effectLst/>
            </c:spPr>
            <c:extLst xmlns:c16r2="http://schemas.microsoft.com/office/drawing/2015/06/chart">
              <c:ext xmlns:c16="http://schemas.microsoft.com/office/drawing/2014/chart" uri="{C3380CC4-5D6E-409C-BE32-E72D297353CC}">
                <c16:uniqueId val="{00000001-8D15-4B5F-B341-3A585036244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is-I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'Raunávöxtun-ok'!$I$12:$I$25</c:f>
              <c:strCache>
                <c:ptCount val="14"/>
                <c:pt idx="0">
                  <c:v>1993-2002</c:v>
                </c:pt>
                <c:pt idx="1">
                  <c:v>1994-2003</c:v>
                </c:pt>
                <c:pt idx="2">
                  <c:v>1995-2004</c:v>
                </c:pt>
                <c:pt idx="3">
                  <c:v>1996-2005</c:v>
                </c:pt>
                <c:pt idx="4">
                  <c:v>1997-2006</c:v>
                </c:pt>
                <c:pt idx="5">
                  <c:v>1998-2007</c:v>
                </c:pt>
                <c:pt idx="6">
                  <c:v>1999-2008</c:v>
                </c:pt>
                <c:pt idx="7">
                  <c:v>2000-2009</c:v>
                </c:pt>
                <c:pt idx="8">
                  <c:v>2001-2010</c:v>
                </c:pt>
                <c:pt idx="9">
                  <c:v>2002-2011</c:v>
                </c:pt>
                <c:pt idx="10">
                  <c:v>2003-2012</c:v>
                </c:pt>
                <c:pt idx="11">
                  <c:v>2004-2013</c:v>
                </c:pt>
                <c:pt idx="12">
                  <c:v>2005-2014</c:v>
                </c:pt>
                <c:pt idx="13">
                  <c:v>2006-2015</c:v>
                </c:pt>
              </c:strCache>
            </c:strRef>
          </c:cat>
          <c:val>
            <c:numRef>
              <c:f>'Raunávöxtun-ok'!$J$12:$J$25</c:f>
              <c:numCache>
                <c:formatCode>0.0</c:formatCode>
                <c:ptCount val="14"/>
                <c:pt idx="0">
                  <c:v>4.8320041738600716</c:v>
                </c:pt>
                <c:pt idx="1">
                  <c:v>5.2754152638138097</c:v>
                </c:pt>
                <c:pt idx="2">
                  <c:v>5.62500566752413</c:v>
                </c:pt>
                <c:pt idx="3">
                  <c:v>6.2614327892481114</c:v>
                </c:pt>
                <c:pt idx="4">
                  <c:v>6.5154483582664957</c:v>
                </c:pt>
                <c:pt idx="5">
                  <c:v>5.7613684435579238</c:v>
                </c:pt>
                <c:pt idx="6">
                  <c:v>2.4321040540380645</c:v>
                </c:pt>
                <c:pt idx="7">
                  <c:v>1.3081499872716673</c:v>
                </c:pt>
                <c:pt idx="8">
                  <c:v>1.6497943117854019</c:v>
                </c:pt>
                <c:pt idx="9">
                  <c:v>2.0967670146553985</c:v>
                </c:pt>
                <c:pt idx="10">
                  <c:v>3.1323203029951507</c:v>
                </c:pt>
                <c:pt idx="11">
                  <c:v>2.5915671861774792</c:v>
                </c:pt>
                <c:pt idx="12">
                  <c:v>2.3093168910210071</c:v>
                </c:pt>
                <c:pt idx="13">
                  <c:v>1.8293373908882637</c:v>
                </c:pt>
              </c:numCache>
            </c:numRef>
          </c:val>
          <c:extLst xmlns:c16r2="http://schemas.microsoft.com/office/drawing/2015/06/chart">
            <c:ext xmlns:c16="http://schemas.microsoft.com/office/drawing/2014/chart" uri="{C3380CC4-5D6E-409C-BE32-E72D297353CC}">
              <c16:uniqueId val="{00000002-8D15-4B5F-B341-3A5850362446}"/>
            </c:ext>
          </c:extLst>
        </c:ser>
        <c:dLbls>
          <c:showLegendKey val="0"/>
          <c:showVal val="0"/>
          <c:showCatName val="0"/>
          <c:showSerName val="0"/>
          <c:showPercent val="0"/>
          <c:showBubbleSize val="0"/>
        </c:dLbls>
        <c:gapWidth val="182"/>
        <c:axId val="185695408"/>
        <c:axId val="185695016"/>
      </c:barChart>
      <c:dateAx>
        <c:axId val="1856954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s-IS"/>
          </a:p>
        </c:txPr>
        <c:crossAx val="185695016"/>
        <c:crosses val="autoZero"/>
        <c:auto val="0"/>
        <c:lblOffset val="100"/>
        <c:baseTimeUnit val="days"/>
      </c:dateAx>
      <c:valAx>
        <c:axId val="185695016"/>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is-IS"/>
          </a:p>
        </c:txPr>
        <c:crossAx val="18569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'1971-2014'!$B$2</c:f>
              <c:strCache>
                <c:ptCount val="1"/>
                <c:pt idx="0">
                  <c:v>Raunávöxtun</c:v>
                </c:pt>
              </c:strCache>
            </c:strRef>
          </c:tx>
          <c:spPr>
            <a:solidFill>
              <a:schemeClr val="accent6">
                <a:lumMod val="75000"/>
              </a:schemeClr>
            </a:solidFill>
          </c:spPr>
          <c:invertIfNegative val="0"/>
          <c:dPt>
            <c:idx val="42"/>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F9D0-45D7-8F88-237DCDBDB7C2}"/>
              </c:ext>
            </c:extLst>
          </c:dPt>
          <c:dPt>
            <c:idx val="43"/>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3-F9D0-45D7-8F88-237DCDBDB7C2}"/>
              </c:ext>
            </c:extLst>
          </c:dPt>
          <c:dPt>
            <c:idx val="44"/>
            <c:invertIfNegative val="0"/>
            <c:bubble3D val="0"/>
            <c:spPr>
              <a:solidFill>
                <a:schemeClr val="accent6">
                  <a:lumMod val="50000"/>
                </a:schemeClr>
              </a:solidFill>
            </c:spPr>
            <c:extLst xmlns:c16r2="http://schemas.microsoft.com/office/drawing/2015/06/chart">
              <c:ext xmlns:c16="http://schemas.microsoft.com/office/drawing/2014/chart" uri="{C3380CC4-5D6E-409C-BE32-E72D297353CC}">
                <c16:uniqueId val="{00000005-F9D0-45D7-8F88-237DCDBDB7C2}"/>
              </c:ext>
            </c:extLst>
          </c:dPt>
          <c:cat>
            <c:numRef>
              <c:f>'1971-2014'!$A$3:$A$47</c:f>
              <c:numCache>
                <c:formatCode>General</c:formatCode>
                <c:ptCount val="45"/>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numCache>
            </c:numRef>
          </c:cat>
          <c:val>
            <c:numRef>
              <c:f>'1971-2014'!$B$3:$B$47</c:f>
              <c:numCache>
                <c:formatCode>0%</c:formatCode>
                <c:ptCount val="45"/>
                <c:pt idx="0">
                  <c:v>-3.1076675065763046E-2</c:v>
                </c:pt>
                <c:pt idx="1">
                  <c:v>-9.5858425083043E-2</c:v>
                </c:pt>
                <c:pt idx="2">
                  <c:v>-0.29089788168305192</c:v>
                </c:pt>
                <c:pt idx="3">
                  <c:v>-0.37969872922646869</c:v>
                </c:pt>
                <c:pt idx="4">
                  <c:v>-0.26509766893238917</c:v>
                </c:pt>
                <c:pt idx="5">
                  <c:v>-0.14555166319565868</c:v>
                </c:pt>
                <c:pt idx="6">
                  <c:v>-0.1141598130880578</c:v>
                </c:pt>
                <c:pt idx="7">
                  <c:v>-0.1539671850698012</c:v>
                </c:pt>
                <c:pt idx="8">
                  <c:v>-0.19705713902852234</c:v>
                </c:pt>
                <c:pt idx="9">
                  <c:v>0.16597423909953354</c:v>
                </c:pt>
                <c:pt idx="10">
                  <c:v>6.7986648091030019E-3</c:v>
                </c:pt>
                <c:pt idx="11" formatCode="0.0%">
                  <c:v>2.8005601651196265E-2</c:v>
                </c:pt>
                <c:pt idx="12" formatCode="0.0%">
                  <c:v>-3.9318828066243393E-2</c:v>
                </c:pt>
                <c:pt idx="13" formatCode="0.0%">
                  <c:v>5.7575284924749233E-2</c:v>
                </c:pt>
                <c:pt idx="14" formatCode="0.0%">
                  <c:v>3.1641037701837606E-2</c:v>
                </c:pt>
                <c:pt idx="15" formatCode="0.0%">
                  <c:v>7.9690683053338388E-2</c:v>
                </c:pt>
                <c:pt idx="16" formatCode="0.0%">
                  <c:v>4.6263016438485557E-2</c:v>
                </c:pt>
                <c:pt idx="17" formatCode="0.0%">
                  <c:v>7.0016263518671545E-2</c:v>
                </c:pt>
                <c:pt idx="18" formatCode="0.0%">
                  <c:v>4.4847448424074343E-2</c:v>
                </c:pt>
                <c:pt idx="19" formatCode="0.0%">
                  <c:v>7.2514102264484792E-2</c:v>
                </c:pt>
                <c:pt idx="20" formatCode="0.0%">
                  <c:v>7.2253406035369824E-2</c:v>
                </c:pt>
                <c:pt idx="21" formatCode="0.0%">
                  <c:v>7.6020409946134834E-2</c:v>
                </c:pt>
                <c:pt idx="22" formatCode="0.0%">
                  <c:v>4.8959439352252658E-2</c:v>
                </c:pt>
                <c:pt idx="23" formatCode="0.0%">
                  <c:v>7.7118355616989931E-2</c:v>
                </c:pt>
                <c:pt idx="24" formatCode="0.0%">
                  <c:v>6.4811075340589636E-2</c:v>
                </c:pt>
                <c:pt idx="25" formatCode="0.0%">
                  <c:v>0.10887797224941755</c:v>
                </c:pt>
                <c:pt idx="26" formatCode="0.0%">
                  <c:v>8.5045831051329651E-2</c:v>
                </c:pt>
                <c:pt idx="27" formatCode="0.0%">
                  <c:v>9.4402217855397472E-2</c:v>
                </c:pt>
                <c:pt idx="28" formatCode="0.0%">
                  <c:v>0.13723981102675126</c:v>
                </c:pt>
                <c:pt idx="29" formatCode="0.0%">
                  <c:v>-6.460898639453096E-3</c:v>
                </c:pt>
                <c:pt idx="30" formatCode="0.0%">
                  <c:v>-1.6821816420459601E-2</c:v>
                </c:pt>
                <c:pt idx="31" formatCode="0.0%">
                  <c:v>-2.9514813584765383E-2</c:v>
                </c:pt>
                <c:pt idx="32" formatCode="0.0%">
                  <c:v>0.12489115828274883</c:v>
                </c:pt>
                <c:pt idx="33" formatCode="0.0%">
                  <c:v>9.9775874548711396E-2</c:v>
                </c:pt>
                <c:pt idx="34" formatCode="0.0%">
                  <c:v>0.1380065858154445</c:v>
                </c:pt>
                <c:pt idx="35" formatCode="0.0%">
                  <c:v>0.10643721184090348</c:v>
                </c:pt>
                <c:pt idx="36" formatCode="0.0%">
                  <c:v>9.2749258186771658E-3</c:v>
                </c:pt>
                <c:pt idx="37" formatCode="0.0%">
                  <c:v>-0.23416853931525725</c:v>
                </c:pt>
                <c:pt idx="38" formatCode="0.0%">
                  <c:v>1.5637263166926627E-2</c:v>
                </c:pt>
                <c:pt idx="39" formatCode="0.0%">
                  <c:v>2.8334210489717154E-2</c:v>
                </c:pt>
                <c:pt idx="40" formatCode="0.0%">
                  <c:v>2.4456683050653977E-2</c:v>
                </c:pt>
                <c:pt idx="41" formatCode="0.0%">
                  <c:v>7.7237772193722187E-2</c:v>
                </c:pt>
                <c:pt idx="42" formatCode="0.0%">
                  <c:v>5.3999999999999999E-2</c:v>
                </c:pt>
                <c:pt idx="43" formatCode="0.0%">
                  <c:v>7.3999999999999996E-2</c:v>
                </c:pt>
                <c:pt idx="44" formatCode="0.0%">
                  <c:v>0.08</c:v>
                </c:pt>
              </c:numCache>
            </c:numRef>
          </c:val>
          <c:extLst xmlns:c16r2="http://schemas.microsoft.com/office/drawing/2015/06/chart">
            <c:ext xmlns:c16="http://schemas.microsoft.com/office/drawing/2014/chart" uri="{C3380CC4-5D6E-409C-BE32-E72D297353CC}">
              <c16:uniqueId val="{00000006-F9D0-45D7-8F88-237DCDBDB7C2}"/>
            </c:ext>
          </c:extLst>
        </c:ser>
        <c:dLbls>
          <c:showLegendKey val="0"/>
          <c:showVal val="0"/>
          <c:showCatName val="0"/>
          <c:showSerName val="0"/>
          <c:showPercent val="0"/>
          <c:showBubbleSize val="0"/>
        </c:dLbls>
        <c:gapWidth val="150"/>
        <c:axId val="186511432"/>
        <c:axId val="186511824"/>
      </c:barChart>
      <c:catAx>
        <c:axId val="186511432"/>
        <c:scaling>
          <c:orientation val="minMax"/>
        </c:scaling>
        <c:delete val="0"/>
        <c:axPos val="b"/>
        <c:numFmt formatCode="General" sourceLinked="1"/>
        <c:majorTickMark val="out"/>
        <c:minorTickMark val="none"/>
        <c:tickLblPos val="low"/>
        <c:txPr>
          <a:bodyPr/>
          <a:lstStyle/>
          <a:p>
            <a:pPr>
              <a:defRPr sz="900"/>
            </a:pPr>
            <a:endParaRPr lang="is-IS"/>
          </a:p>
        </c:txPr>
        <c:crossAx val="186511824"/>
        <c:crosses val="autoZero"/>
        <c:auto val="1"/>
        <c:lblAlgn val="ctr"/>
        <c:lblOffset val="100"/>
        <c:tickLblSkip val="2"/>
        <c:noMultiLvlLbl val="0"/>
      </c:catAx>
      <c:valAx>
        <c:axId val="186511824"/>
        <c:scaling>
          <c:orientation val="minMax"/>
          <c:min val="-0.4"/>
        </c:scaling>
        <c:delete val="0"/>
        <c:axPos val="l"/>
        <c:majorGridlines/>
        <c:numFmt formatCode="0%" sourceLinked="1"/>
        <c:majorTickMark val="out"/>
        <c:minorTickMark val="none"/>
        <c:tickLblPos val="nextTo"/>
        <c:crossAx val="186511432"/>
        <c:crosses val="autoZero"/>
        <c:crossBetween val="between"/>
      </c:valAx>
    </c:plotArea>
    <c:plotVisOnly val="1"/>
    <c:dispBlanksAs val="gap"/>
    <c:showDLblsOverMax val="0"/>
  </c:chart>
  <c:spPr>
    <a:solidFill>
      <a:schemeClr val="bg1"/>
    </a:solid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2309981870824"/>
          <c:y val="9.1340569810477168E-3"/>
          <c:w val="0.7304991155996805"/>
          <c:h val="0.88610069036957395"/>
        </c:manualLayout>
      </c:layout>
      <c:barChart>
        <c:barDir val="bar"/>
        <c:grouping val="clustered"/>
        <c:varyColors val="0"/>
        <c:ser>
          <c:idx val="0"/>
          <c:order val="0"/>
          <c:spPr>
            <a:solidFill>
              <a:schemeClr val="accent2"/>
            </a:solidFill>
            <a:ln w="19050">
              <a:solidFill>
                <a:schemeClr val="lt1"/>
              </a:solidFill>
            </a:ln>
            <a:effectLst/>
          </c:spPr>
          <c:invertIfNegative val="0"/>
          <c:cat>
            <c:strRef>
              <c:f>'Röðun eftir fjölda sjóðfélaga'!$A$4:$A$30</c:f>
              <c:strCache>
                <c:ptCount val="27"/>
                <c:pt idx="0">
                  <c:v>Eftirlaunasj.stm.  Útvegsb. Ísl.</c:v>
                </c:pt>
                <c:pt idx="1">
                  <c:v>Eftirlaunasj. Reykjanesbæjar</c:v>
                </c:pt>
                <c:pt idx="2">
                  <c:v>Lífeyrissj. stm. Búnaðarb. Ísl.</c:v>
                </c:pt>
                <c:pt idx="3">
                  <c:v>Lífeyrissj. stm. Kópavogsb.</c:v>
                </c:pt>
                <c:pt idx="4">
                  <c:v>Lífeyrissj. stm. Akureyrarb.</c:v>
                </c:pt>
                <c:pt idx="5">
                  <c:v>Lífeyrissj. Tannlæknafél. Íslands</c:v>
                </c:pt>
                <c:pt idx="6">
                  <c:v>Lífeyrissj. hjúkrunarfræðinga</c:v>
                </c:pt>
                <c:pt idx="7">
                  <c:v>Lífeyrissj. stm. Reykjavíkurb.</c:v>
                </c:pt>
                <c:pt idx="8">
                  <c:v>Eftirlaunasj. FÍA</c:v>
                </c:pt>
                <c:pt idx="9">
                  <c:v>Lífeyrissj. Rangæinga</c:v>
                </c:pt>
                <c:pt idx="10">
                  <c:v>Lífeyrissj. Vestmannaeyja</c:v>
                </c:pt>
                <c:pt idx="11">
                  <c:v>Lífeyrissjóður bankamanna</c:v>
                </c:pt>
                <c:pt idx="12">
                  <c:v>Lífeyrissj. bænda</c:v>
                </c:pt>
                <c:pt idx="13">
                  <c:v>Lífsverk lífeyrissjóður</c:v>
                </c:pt>
                <c:pt idx="14">
                  <c:v>Lífeyrissj. Vestfirðinga</c:v>
                </c:pt>
                <c:pt idx="15">
                  <c:v>Almenni lífeyrissjóðurinn</c:v>
                </c:pt>
                <c:pt idx="16">
                  <c:v>Söfnunarsj. lífeyrisréttinda</c:v>
                </c:pt>
                <c:pt idx="17">
                  <c:v>Íslenski lífeyrissjóðurinn</c:v>
                </c:pt>
                <c:pt idx="18">
                  <c:v>Stafir lífeyrissjóður</c:v>
                </c:pt>
                <c:pt idx="19">
                  <c:v>Sameinaði lífeyrissjóðurinn</c:v>
                </c:pt>
                <c:pt idx="20">
                  <c:v>Festa lífeyrissjóður</c:v>
                </c:pt>
                <c:pt idx="21">
                  <c:v>Frjálsi lífeyrissjóðurinn</c:v>
                </c:pt>
                <c:pt idx="22">
                  <c:v>Stapi lífeyrissjóður</c:v>
                </c:pt>
                <c:pt idx="23">
                  <c:v>LSS</c:v>
                </c:pt>
                <c:pt idx="24">
                  <c:v>LSR</c:v>
                </c:pt>
                <c:pt idx="25">
                  <c:v>Gildi lífeyrissjóður</c:v>
                </c:pt>
                <c:pt idx="26">
                  <c:v>Lífeyrissjóður verslunarmanna</c:v>
                </c:pt>
              </c:strCache>
            </c:strRef>
          </c:cat>
          <c:val>
            <c:numRef>
              <c:f>'Röðun eftir fjölda sjóðfélaga'!$B$4:$B$30</c:f>
              <c:numCache>
                <c:formatCode>#,##0</c:formatCode>
                <c:ptCount val="27"/>
                <c:pt idx="0">
                  <c:v>0</c:v>
                </c:pt>
                <c:pt idx="1">
                  <c:v>36</c:v>
                </c:pt>
                <c:pt idx="2">
                  <c:v>62</c:v>
                </c:pt>
                <c:pt idx="3">
                  <c:v>112</c:v>
                </c:pt>
                <c:pt idx="4">
                  <c:v>117</c:v>
                </c:pt>
                <c:pt idx="5">
                  <c:v>331</c:v>
                </c:pt>
                <c:pt idx="6">
                  <c:v>351</c:v>
                </c:pt>
                <c:pt idx="7">
                  <c:v>562</c:v>
                </c:pt>
                <c:pt idx="8">
                  <c:v>572</c:v>
                </c:pt>
                <c:pt idx="9">
                  <c:v>897</c:v>
                </c:pt>
                <c:pt idx="10">
                  <c:v>1688</c:v>
                </c:pt>
                <c:pt idx="11">
                  <c:v>2168</c:v>
                </c:pt>
                <c:pt idx="12">
                  <c:v>2491</c:v>
                </c:pt>
                <c:pt idx="13">
                  <c:v>2568</c:v>
                </c:pt>
                <c:pt idx="14">
                  <c:v>2929</c:v>
                </c:pt>
                <c:pt idx="15">
                  <c:v>6321</c:v>
                </c:pt>
                <c:pt idx="16">
                  <c:v>6637</c:v>
                </c:pt>
                <c:pt idx="17">
                  <c:v>6815</c:v>
                </c:pt>
                <c:pt idx="18">
                  <c:v>8912</c:v>
                </c:pt>
                <c:pt idx="19">
                  <c:v>9225</c:v>
                </c:pt>
                <c:pt idx="20">
                  <c:v>10697</c:v>
                </c:pt>
                <c:pt idx="21">
                  <c:v>12191</c:v>
                </c:pt>
                <c:pt idx="22">
                  <c:v>13073</c:v>
                </c:pt>
                <c:pt idx="23">
                  <c:v>15650</c:v>
                </c:pt>
                <c:pt idx="24">
                  <c:v>26763</c:v>
                </c:pt>
                <c:pt idx="25">
                  <c:v>28073</c:v>
                </c:pt>
                <c:pt idx="26">
                  <c:v>33133</c:v>
                </c:pt>
              </c:numCache>
            </c:numRef>
          </c:val>
        </c:ser>
        <c:dLbls>
          <c:showLegendKey val="0"/>
          <c:showVal val="0"/>
          <c:showCatName val="0"/>
          <c:showSerName val="0"/>
          <c:showPercent val="0"/>
          <c:showBubbleSize val="0"/>
        </c:dLbls>
        <c:gapWidth val="150"/>
        <c:axId val="186599048"/>
        <c:axId val="239471600"/>
      </c:barChart>
      <c:catAx>
        <c:axId val="186599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239471600"/>
        <c:crosses val="autoZero"/>
        <c:auto val="1"/>
        <c:lblAlgn val="ctr"/>
        <c:lblOffset val="100"/>
        <c:noMultiLvlLbl val="0"/>
      </c:catAx>
      <c:valAx>
        <c:axId val="239471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86599048"/>
        <c:crosses val="autoZero"/>
        <c:crossBetween val="between"/>
      </c:valAx>
      <c:spPr>
        <a:noFill/>
        <a:ln>
          <a:solidFill>
            <a:schemeClr val="accent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EBC4D-B5A1-4BEF-903B-7A09F327047F}" type="datetimeFigureOut">
              <a:rPr lang="is-IS" smtClean="0"/>
              <a:t>24.05.16</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4A90A-CE25-435F-ACFE-4D2F26F3CBE7}" type="slidenum">
              <a:rPr lang="is-IS" smtClean="0"/>
              <a:t>‹#›</a:t>
            </a:fld>
            <a:endParaRPr lang="is-IS"/>
          </a:p>
        </p:txBody>
      </p:sp>
    </p:spTree>
    <p:extLst>
      <p:ext uri="{BB962C8B-B14F-4D97-AF65-F5344CB8AC3E}">
        <p14:creationId xmlns:p14="http://schemas.microsoft.com/office/powerpoint/2010/main" val="341716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6</a:t>
            </a:fld>
            <a:endParaRPr lang="is-IS"/>
          </a:p>
        </p:txBody>
      </p:sp>
    </p:spTree>
    <p:extLst>
      <p:ext uri="{BB962C8B-B14F-4D97-AF65-F5344CB8AC3E}">
        <p14:creationId xmlns:p14="http://schemas.microsoft.com/office/powerpoint/2010/main" val="87864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0C54A90A-CE25-435F-ACFE-4D2F26F3CBE7}" type="slidenum">
              <a:rPr lang="is-IS" smtClean="0"/>
              <a:t>8</a:t>
            </a:fld>
            <a:endParaRPr lang="is-IS"/>
          </a:p>
        </p:txBody>
      </p:sp>
    </p:spTree>
    <p:extLst>
      <p:ext uri="{BB962C8B-B14F-4D97-AF65-F5344CB8AC3E}">
        <p14:creationId xmlns:p14="http://schemas.microsoft.com/office/powerpoint/2010/main" val="214769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3236313" cy="4712855"/>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618156" y="-1"/>
            <a:ext cx="7525843" cy="4712855"/>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80" b="23836"/>
          <a:stretch/>
        </p:blipFill>
        <p:spPr>
          <a:xfrm>
            <a:off x="0" y="838200"/>
            <a:ext cx="9144000" cy="3581400"/>
          </a:xfrm>
          <a:prstGeom prst="rect">
            <a:avLst/>
          </a:prstGeom>
        </p:spPr>
      </p:pic>
      <p:pic>
        <p:nvPicPr>
          <p:cNvPr id="10"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8848" y="5175290"/>
            <a:ext cx="2681075" cy="118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810137" y="1446586"/>
            <a:ext cx="6934200" cy="1470025"/>
          </a:xfrm>
        </p:spPr>
        <p:txBody>
          <a:bodyPr anchor="b" anchorCtr="0"/>
          <a:lstStyle>
            <a:lvl1pPr algn="l">
              <a:defRPr>
                <a:solidFill>
                  <a:schemeClr val="bg1"/>
                </a:solidFill>
                <a:effectLst>
                  <a:outerShdw blurRad="38100" dist="38100" dir="2700000" algn="tl">
                    <a:srgbClr val="000000">
                      <a:alpha val="43137"/>
                    </a:srgbClr>
                  </a:outerShdw>
                </a:effectLst>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0137" y="2884194"/>
            <a:ext cx="6400800" cy="1752600"/>
          </a:xfrm>
        </p:spPr>
        <p:txBody>
          <a:bodyPr/>
          <a:lstStyle>
            <a:lvl1pPr marL="0" indent="0" algn="l">
              <a:buNone/>
              <a:defRPr>
                <a:solidFill>
                  <a:schemeClr val="bg1"/>
                </a:solidFill>
                <a:effectLst>
                  <a:outerShdw blurRad="38100" dist="38100" dir="2700000" algn="tl">
                    <a:srgbClr val="000000">
                      <a:alpha val="43137"/>
                    </a:srgbClr>
                  </a:outerShdw>
                </a:effectLst>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1FA79E2-D1ED-45B4-A3C4-D505C26962F3}" type="datetime1">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pic>
        <p:nvPicPr>
          <p:cNvPr id="11"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r="415"/>
          <a:stretch/>
        </p:blipFill>
        <p:spPr bwMode="auto">
          <a:xfrm>
            <a:off x="1524000" y="5029200"/>
            <a:ext cx="2938483" cy="13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490454"/>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69B24D-3BB5-4F51-A094-AA483AD21C63}" type="slidenum">
              <a:rPr lang="en-US" smtClean="0"/>
              <a:t>‹#›</a:t>
            </a:fld>
            <a:endParaRPr lang="en-US"/>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0764" y="134816"/>
            <a:ext cx="558979" cy="6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229599" y="134438"/>
            <a:ext cx="711875" cy="7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a:xfrm>
            <a:off x="8802014" y="609599"/>
            <a:ext cx="17794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458562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Rectangle 5"/>
          <p:cNvSpPr/>
          <p:nvPr userDrawn="1"/>
        </p:nvSpPr>
        <p:spPr>
          <a:xfrm>
            <a:off x="0" y="5867400"/>
            <a:ext cx="2667001"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781800" y="6356350"/>
            <a:ext cx="2133600" cy="365125"/>
          </a:xfrm>
        </p:spPr>
        <p:txBody>
          <a:bodyPr/>
          <a:lstStyle/>
          <a:p>
            <a:fld id="{D569B24D-3BB5-4F51-A094-AA483AD21C63}" type="slidenum">
              <a:rPr lang="en-US" smtClean="0"/>
              <a:t>‹#›</a:t>
            </a:fld>
            <a:endParaRPr lang="en-US"/>
          </a:p>
        </p:txBody>
      </p:sp>
      <p:sp>
        <p:nvSpPr>
          <p:cNvPr id="3" name="Rectangle 2"/>
          <p:cNvSpPr/>
          <p:nvPr userDrawn="1"/>
        </p:nvSpPr>
        <p:spPr>
          <a:xfrm>
            <a:off x="1" y="-1"/>
            <a:ext cx="2667000" cy="6858001"/>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GlowEdges trans="100000" smoothness="10"/>
                    </a14:imgEffect>
                  </a14:imgLayer>
                </a14:imgProps>
              </a:ext>
              <a:ext uri="{28A0092B-C50C-407E-A947-70E740481C1C}">
                <a14:useLocalDpi xmlns:a14="http://schemas.microsoft.com/office/drawing/2010/main" val="0"/>
              </a:ext>
            </a:extLst>
          </a:blip>
          <a:srcRect/>
          <a:stretch>
            <a:fillRect/>
          </a:stretch>
        </p:blipFill>
        <p:spPr bwMode="auto">
          <a:xfrm>
            <a:off x="8305081" y="152400"/>
            <a:ext cx="610319" cy="684789"/>
          </a:xfrm>
          <a:prstGeom prst="rect">
            <a:avLst/>
          </a:prstGeom>
          <a:noFill/>
          <a:ln>
            <a:noFill/>
          </a:ln>
          <a:effectLst/>
          <a:extLst/>
        </p:spPr>
      </p:pic>
      <p:sp>
        <p:nvSpPr>
          <p:cNvPr id="9" name="Title 1"/>
          <p:cNvSpPr>
            <a:spLocks noGrp="1"/>
          </p:cNvSpPr>
          <p:nvPr>
            <p:ph type="title"/>
          </p:nvPr>
        </p:nvSpPr>
        <p:spPr>
          <a:xfrm>
            <a:off x="2819400" y="119330"/>
            <a:ext cx="5105400" cy="1143000"/>
          </a:xfrm>
        </p:spPr>
        <p:txBody>
          <a:bodyPr>
            <a:normAutofit/>
          </a:bodyPr>
          <a:lstStyle>
            <a:lvl1pPr algn="l">
              <a:defRPr sz="3600">
                <a:solidFill>
                  <a:schemeClr val="tx1"/>
                </a:solidFill>
                <a:latin typeface="Myriad Pro" pitchFamily="34" charset="0"/>
              </a:defRPr>
            </a:lvl1pPr>
          </a:lstStyle>
          <a:p>
            <a:endParaRPr lang="en-US" dirty="0"/>
          </a:p>
        </p:txBody>
      </p:sp>
      <p:pic>
        <p:nvPicPr>
          <p:cNvPr id="2051"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58559"/>
          <a:stretch/>
        </p:blipFill>
        <p:spPr bwMode="auto">
          <a:xfrm>
            <a:off x="8229599" y="134438"/>
            <a:ext cx="711875" cy="7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8802014" y="609599"/>
            <a:ext cx="17794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50673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6" name="Rectangle 5"/>
          <p:cNvSpPr/>
          <p:nvPr userDrawn="1"/>
        </p:nvSpPr>
        <p:spPr>
          <a:xfrm>
            <a:off x="0" y="5867400"/>
            <a:ext cx="2667001"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781800" y="6356350"/>
            <a:ext cx="2133600" cy="365125"/>
          </a:xfrm>
        </p:spPr>
        <p:txBody>
          <a:bodyPr/>
          <a:lstStyle/>
          <a:p>
            <a:fld id="{D569B24D-3BB5-4F51-A094-AA483AD21C63}" type="slidenum">
              <a:rPr lang="en-US" smtClean="0"/>
              <a:t>‹#›</a:t>
            </a:fld>
            <a:endParaRPr lang="en-US"/>
          </a:p>
        </p:txBody>
      </p:sp>
      <p:sp>
        <p:nvSpPr>
          <p:cNvPr id="3" name="Rectangle 2"/>
          <p:cNvSpPr/>
          <p:nvPr userDrawn="1"/>
        </p:nvSpPr>
        <p:spPr>
          <a:xfrm>
            <a:off x="1" y="-1"/>
            <a:ext cx="2667000" cy="6858001"/>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artisticGlowEdges trans="100000" smoothness="10"/>
                    </a14:imgEffect>
                  </a14:imgLayer>
                </a14:imgProps>
              </a:ext>
              <a:ext uri="{28A0092B-C50C-407E-A947-70E740481C1C}">
                <a14:useLocalDpi xmlns:a14="http://schemas.microsoft.com/office/drawing/2010/main" val="0"/>
              </a:ext>
            </a:extLst>
          </a:blip>
          <a:srcRect/>
          <a:stretch>
            <a:fillRect/>
          </a:stretch>
        </p:blipFill>
        <p:spPr bwMode="auto">
          <a:xfrm>
            <a:off x="8305081" y="152400"/>
            <a:ext cx="610319" cy="684789"/>
          </a:xfrm>
          <a:prstGeom prst="rect">
            <a:avLst/>
          </a:prstGeom>
          <a:noFill/>
          <a:ln>
            <a:noFill/>
          </a:ln>
          <a:effectLst/>
          <a:extLst/>
        </p:spPr>
      </p:pic>
      <p:sp>
        <p:nvSpPr>
          <p:cNvPr id="10" name="Content Placeholder 2"/>
          <p:cNvSpPr>
            <a:spLocks noGrp="1"/>
          </p:cNvSpPr>
          <p:nvPr>
            <p:ph idx="1"/>
          </p:nvPr>
        </p:nvSpPr>
        <p:spPr>
          <a:xfrm>
            <a:off x="2819400" y="1444892"/>
            <a:ext cx="6096000" cy="4727308"/>
          </a:xfrm>
        </p:spPr>
        <p:txBody>
          <a:bodyPr>
            <a:normAutofit/>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58559"/>
          <a:stretch/>
        </p:blipFill>
        <p:spPr bwMode="auto">
          <a:xfrm>
            <a:off x="8229599" y="134438"/>
            <a:ext cx="711875" cy="7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8802014" y="609599"/>
            <a:ext cx="17794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Title 1"/>
          <p:cNvSpPr>
            <a:spLocks noGrp="1"/>
          </p:cNvSpPr>
          <p:nvPr>
            <p:ph type="title"/>
          </p:nvPr>
        </p:nvSpPr>
        <p:spPr>
          <a:xfrm>
            <a:off x="2819400" y="119330"/>
            <a:ext cx="6096000" cy="1143000"/>
          </a:xfrm>
        </p:spPr>
        <p:txBody>
          <a:bodyPr>
            <a:normAutofit/>
          </a:bodyPr>
          <a:lstStyle>
            <a:lvl1pPr algn="l">
              <a:defRPr sz="3600">
                <a:solidFill>
                  <a:schemeClr val="tx1"/>
                </a:solidFill>
                <a:latin typeface="Myriad Pro" pitchFamily="34" charset="0"/>
              </a:defRPr>
            </a:lvl1pPr>
          </a:lstStyle>
          <a:p>
            <a:endParaRPr lang="en-US" dirty="0"/>
          </a:p>
        </p:txBody>
      </p:sp>
    </p:spTree>
    <p:extLst>
      <p:ext uri="{BB962C8B-B14F-4D97-AF65-F5344CB8AC3E}">
        <p14:creationId xmlns:p14="http://schemas.microsoft.com/office/powerpoint/2010/main" val="42014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0"/>
            <a:ext cx="3236313" cy="4267201"/>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618156" y="-1"/>
            <a:ext cx="7525843" cy="4267201"/>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848" y="4876800"/>
            <a:ext cx="2681075" cy="118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905000" y="1373573"/>
            <a:ext cx="7162800" cy="1470025"/>
          </a:xfrm>
        </p:spPr>
        <p:txBody>
          <a:bodyPr anchor="b" anchorCtr="0"/>
          <a:lstStyle>
            <a:lvl1pPr algn="l">
              <a:defRPr>
                <a:solidFill>
                  <a:schemeClr val="bg1"/>
                </a:solidFill>
                <a:effectLst>
                  <a:outerShdw blurRad="38100" dist="38100" dir="2700000" algn="tl">
                    <a:srgbClr val="000000">
                      <a:alpha val="43137"/>
                    </a:srgbClr>
                  </a:outerShdw>
                </a:effectLst>
                <a:latin typeface="Myriad Pro"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905000" y="2990447"/>
            <a:ext cx="6400800" cy="1752600"/>
          </a:xfrm>
        </p:spPr>
        <p:txBody>
          <a:bodyPr/>
          <a:lstStyle>
            <a:lvl1pPr marL="0" indent="0" algn="l">
              <a:buNone/>
              <a:defRPr>
                <a:solidFill>
                  <a:schemeClr val="bg1"/>
                </a:solidFill>
                <a:effectLst>
                  <a:outerShdw blurRad="38100" dist="38100" dir="2700000" algn="tl">
                    <a:srgbClr val="000000">
                      <a:alpha val="43137"/>
                    </a:srgbClr>
                  </a:outerShdw>
                </a:effectLst>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4DA54-40C1-4319-B6A7-D57ABCF861C8}" type="datetime1">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r="415"/>
          <a:stretch/>
        </p:blipFill>
        <p:spPr bwMode="auto">
          <a:xfrm>
            <a:off x="1481117" y="4876800"/>
            <a:ext cx="2938483" cy="13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727165"/>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9330"/>
            <a:ext cx="8229600" cy="1143000"/>
          </a:xfrm>
        </p:spPr>
        <p:txBody>
          <a:bodyPr>
            <a:normAutofit/>
          </a:bodyPr>
          <a:lstStyle>
            <a:lvl1pPr algn="l">
              <a:defRPr sz="3600">
                <a:solidFill>
                  <a:schemeClr val="bg1"/>
                </a:solidFill>
                <a:latin typeface="Myriad Pro" pitchFamily="34" charset="0"/>
              </a:defRPr>
            </a:lvl1pPr>
          </a:lstStyle>
          <a:p>
            <a:r>
              <a:rPr lang="en-US" dirty="0" smtClean="0"/>
              <a:t>CLICK TO EDIT MASTER TITLE STYLE</a:t>
            </a:r>
            <a:endParaRPr lang="en-US" dirty="0"/>
          </a:p>
        </p:txBody>
      </p:sp>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44892"/>
            <a:ext cx="8229600" cy="4525963"/>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7C466F-1AC2-4E8F-9C2E-2773105E8C0D}" type="datetime1">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pic>
        <p:nvPicPr>
          <p:cNvPr id="10"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054829506"/>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userDrawn="1"/>
        </p:nvSpPr>
        <p:spPr>
          <a:xfrm>
            <a:off x="0" y="1274884"/>
            <a:ext cx="7848600" cy="5583115"/>
          </a:xfrm>
          <a:prstGeom prst="rect">
            <a:avLst/>
          </a:prstGeom>
          <a:solidFill>
            <a:srgbClr val="FFF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631465"/>
            <a:ext cx="7772400" cy="1362075"/>
          </a:xfrm>
        </p:spPr>
        <p:txBody>
          <a:bodyPr anchor="t"/>
          <a:lstStyle>
            <a:lvl1pPr algn="l">
              <a:defRPr sz="4000" b="0" cap="all">
                <a:latin typeface="Myriad Pro"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1131278"/>
            <a:ext cx="7772400" cy="1500187"/>
          </a:xfrm>
        </p:spPr>
        <p:txBody>
          <a:bodyPr anchor="b"/>
          <a:lstStyle>
            <a:lvl1pPr marL="0" indent="0">
              <a:buNone/>
              <a:defRPr sz="2000" b="0">
                <a:solidFill>
                  <a:schemeClr val="tx1"/>
                </a:solidFill>
                <a:latin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22798-554F-45F2-80B0-A6D2F09EEF07}" type="datetime1">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9B24D-3BB5-4F51-A094-AA483AD21C63}" type="slidenum">
              <a:rPr lang="en-US" smtClean="0"/>
              <a:t>‹#›</a:t>
            </a:fld>
            <a:endParaRPr lang="en-US"/>
          </a:p>
        </p:txBody>
      </p:sp>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92380180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447800"/>
            <a:ext cx="4038600" cy="4525963"/>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4F23F-2C82-4E79-A879-6FA0B381D9CB}" type="datetime1">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9B24D-3BB5-4F51-A094-AA483AD21C63}" type="slidenum">
              <a:rPr lang="en-US" smtClean="0"/>
              <a:t>‹#›</a:t>
            </a:fld>
            <a:endParaRPr lang="en-US"/>
          </a:p>
        </p:txBody>
      </p:sp>
      <p:pic>
        <p:nvPicPr>
          <p:cNvPr id="1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itle 1"/>
          <p:cNvSpPr>
            <a:spLocks noGrp="1"/>
          </p:cNvSpPr>
          <p:nvPr>
            <p:ph type="title"/>
          </p:nvPr>
        </p:nvSpPr>
        <p:spPr>
          <a:xfrm>
            <a:off x="457200" y="7620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426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447800"/>
            <a:ext cx="4040188" cy="639762"/>
          </a:xfrm>
        </p:spPr>
        <p:txBody>
          <a:bodyPr anchor="b"/>
          <a:lstStyle>
            <a:lvl1pPr marL="0" indent="0">
              <a:buNone/>
              <a:defRPr sz="2000" b="1">
                <a:latin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7562"/>
            <a:ext cx="4040188" cy="3951288"/>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639762"/>
          </a:xfrm>
        </p:spPr>
        <p:txBody>
          <a:bodyPr anchor="b"/>
          <a:lstStyle>
            <a:lvl1pPr marL="0" indent="0">
              <a:buNone/>
              <a:defRPr sz="2000" b="1">
                <a:latin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562"/>
            <a:ext cx="4041775" cy="3951288"/>
          </a:xfrm>
        </p:spPr>
        <p:txBody>
          <a:bodyPr>
            <a:normAutofit/>
          </a:bodyPr>
          <a:lstStyle>
            <a:lvl1pPr>
              <a:defRPr sz="2000">
                <a:latin typeface="Myriad Pro"/>
              </a:defRPr>
            </a:lvl1pPr>
            <a:lvl2pPr>
              <a:defRPr sz="1800">
                <a:latin typeface="Myriad Pro"/>
              </a:defRPr>
            </a:lvl2pPr>
            <a:lvl3pPr>
              <a:defRPr sz="1600">
                <a:latin typeface="Myriad Pro"/>
              </a:defRPr>
            </a:lvl3pPr>
            <a:lvl4pPr>
              <a:defRPr sz="1400">
                <a:latin typeface="Myriad Pro"/>
              </a:defRPr>
            </a:lvl4pPr>
            <a:lvl5pPr>
              <a:defRPr sz="1400">
                <a:latin typeface="Myriad Pro"/>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D2D4F-6794-4316-B3B8-74CA95474C8D}" type="datetime1">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9B24D-3BB5-4F51-A094-AA483AD21C63}" type="slidenum">
              <a:rPr lang="en-US" smtClean="0"/>
              <a:t>‹#›</a:t>
            </a:fld>
            <a:endParaRPr lang="en-US"/>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itle 1"/>
          <p:cNvSpPr>
            <a:spLocks noGrp="1"/>
          </p:cNvSpPr>
          <p:nvPr>
            <p:ph type="title"/>
          </p:nvPr>
        </p:nvSpPr>
        <p:spPr>
          <a:xfrm>
            <a:off x="457200" y="7620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684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E4C93E4-A267-46AE-9D0A-72153A1982E5}" type="datetime1">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9B24D-3BB5-4F51-A094-AA483AD21C63}" type="slidenum">
              <a:rPr lang="en-US" smtClean="0"/>
              <a:t>‹#›</a:t>
            </a:fld>
            <a:endParaRPr lang="en-US"/>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itle 1"/>
          <p:cNvSpPr>
            <a:spLocks noGrp="1"/>
          </p:cNvSpPr>
          <p:nvPr>
            <p:ph type="title"/>
          </p:nvPr>
        </p:nvSpPr>
        <p:spPr>
          <a:xfrm>
            <a:off x="435684" y="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805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140677"/>
            <a:ext cx="78486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91AD6C9-8954-4B19-A3A6-7D31039ABB62}" type="datetime1">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9B24D-3BB5-4F51-A094-AA483AD21C63}" type="slidenum">
              <a:rPr lang="en-US" smtClean="0"/>
              <a:t>‹#›</a:t>
            </a:fld>
            <a:endParaRPr lang="en-US"/>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0" y="0"/>
            <a:ext cx="7848600" cy="1037492"/>
          </a:xfrm>
          <a:prstGeom prst="rect">
            <a:avLst/>
          </a:prstGeom>
          <a:solidFill>
            <a:srgbClr val="F3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086884" y="80005"/>
            <a:ext cx="858043" cy="94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8769679" y="609599"/>
            <a:ext cx="240128"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89724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5684" y="0"/>
            <a:ext cx="8229600" cy="1143000"/>
          </a:xfrm>
        </p:spPr>
        <p:txBody>
          <a:bodyPr>
            <a:normAutofit/>
          </a:bodyPr>
          <a:lstStyle>
            <a:lvl1pPr algn="l">
              <a:defRPr sz="3600">
                <a:solidFill>
                  <a:schemeClr val="bg1"/>
                </a:solidFill>
                <a:latin typeface="Myriad Pro"/>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E4C93E4-A267-46AE-9D0A-72153A1982E5}" type="datetime1">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9B24D-3BB5-4F51-A094-AA483AD21C63}" type="slidenum">
              <a:rPr lang="en-US" smtClean="0"/>
              <a:t>‹#›</a:t>
            </a:fld>
            <a:endParaRPr lang="en-US"/>
          </a:p>
        </p:txBody>
      </p:sp>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7024" y="134816"/>
            <a:ext cx="762719" cy="85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559"/>
          <a:stretch/>
        </p:blipFill>
        <p:spPr bwMode="auto">
          <a:xfrm>
            <a:off x="8229599" y="134438"/>
            <a:ext cx="711875" cy="7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8802014" y="609599"/>
            <a:ext cx="177949"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1569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6FDFC-0B0D-4611-B8AD-A0C61056C660}" type="datetime1">
              <a:rPr lang="en-US" smtClean="0"/>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9B24D-3BB5-4F51-A094-AA483AD21C63}" type="slidenum">
              <a:rPr lang="en-US" smtClean="0"/>
              <a:t>‹#›</a:t>
            </a:fld>
            <a:endParaRPr lang="en-US"/>
          </a:p>
        </p:txBody>
      </p:sp>
    </p:spTree>
    <p:extLst>
      <p:ext uri="{BB962C8B-B14F-4D97-AF65-F5344CB8AC3E}">
        <p14:creationId xmlns:p14="http://schemas.microsoft.com/office/powerpoint/2010/main" val="23164602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2" r:id="rId9"/>
    <p:sldLayoutId id="2147483656" r:id="rId10"/>
    <p:sldLayoutId id="2147483661" r:id="rId11"/>
    <p:sldLayoutId id="214748366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0.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vefflugan.is/" TargetMode="External"/><Relationship Id="rId1" Type="http://schemas.openxmlformats.org/officeDocument/2006/relationships/slideLayout" Target="../slideLayouts/slideLayout5.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gottadvita.sundfot.i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1" y="1066801"/>
            <a:ext cx="4800600" cy="762000"/>
          </a:xfrm>
        </p:spPr>
        <p:txBody>
          <a:bodyPr/>
          <a:lstStyle/>
          <a:p>
            <a:r>
              <a:rPr lang="is-IS" dirty="0" smtClean="0"/>
              <a:t>Aðalfundur 2016</a:t>
            </a:r>
            <a:endParaRPr lang="is-IS" dirty="0"/>
          </a:p>
        </p:txBody>
      </p:sp>
      <p:sp>
        <p:nvSpPr>
          <p:cNvPr id="5" name="Subtitle 4"/>
          <p:cNvSpPr>
            <a:spLocks noGrp="1"/>
          </p:cNvSpPr>
          <p:nvPr>
            <p:ph type="subTitle" idx="1"/>
          </p:nvPr>
        </p:nvSpPr>
        <p:spPr/>
        <p:txBody>
          <a:bodyPr/>
          <a:lstStyle/>
          <a:p>
            <a:endParaRPr lang="is-IS" dirty="0"/>
          </a:p>
        </p:txBody>
      </p:sp>
      <p:sp>
        <p:nvSpPr>
          <p:cNvPr id="20" name="Subtitle 2"/>
          <p:cNvSpPr txBox="1">
            <a:spLocks/>
          </p:cNvSpPr>
          <p:nvPr/>
        </p:nvSpPr>
        <p:spPr>
          <a:xfrm>
            <a:off x="6553200" y="6172200"/>
            <a:ext cx="1981200" cy="381000"/>
          </a:xfrm>
          <a:prstGeom prst="rect">
            <a:avLst/>
          </a:prstGeom>
        </p:spPr>
        <p:txBody>
          <a:bodyPr vert="horz" lIns="0" tIns="0" rIns="0" bIns="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smtClean="0">
                <a:solidFill>
                  <a:schemeClr val="tx1"/>
                </a:solidFill>
                <a:latin typeface="Myriad Pro" pitchFamily="34" charset="0"/>
              </a:rPr>
              <a:t>24. </a:t>
            </a:r>
            <a:r>
              <a:rPr lang="en-US" sz="1800" dirty="0" err="1">
                <a:solidFill>
                  <a:schemeClr val="tx1"/>
                </a:solidFill>
                <a:latin typeface="Myriad Pro" pitchFamily="34" charset="0"/>
              </a:rPr>
              <a:t>m</a:t>
            </a:r>
            <a:r>
              <a:rPr lang="en-US" sz="1800" dirty="0" err="1" smtClean="0">
                <a:solidFill>
                  <a:schemeClr val="tx1"/>
                </a:solidFill>
                <a:latin typeface="Myriad Pro" pitchFamily="34" charset="0"/>
              </a:rPr>
              <a:t>aí</a:t>
            </a:r>
            <a:r>
              <a:rPr lang="en-US" sz="1800" dirty="0" smtClean="0">
                <a:solidFill>
                  <a:schemeClr val="tx1"/>
                </a:solidFill>
                <a:latin typeface="Myriad Pro" pitchFamily="34" charset="0"/>
              </a:rPr>
              <a:t> 2016</a:t>
            </a:r>
            <a:endParaRPr lang="en-US" sz="1800" dirty="0">
              <a:solidFill>
                <a:schemeClr val="tx1"/>
              </a:solidFill>
              <a:latin typeface="Myriad Pro" pitchFamily="34" charset="0"/>
            </a:endParaRPr>
          </a:p>
        </p:txBody>
      </p:sp>
    </p:spTree>
    <p:extLst>
      <p:ext uri="{BB962C8B-B14F-4D97-AF65-F5344CB8AC3E}">
        <p14:creationId xmlns:p14="http://schemas.microsoft.com/office/powerpoint/2010/main" val="16621585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30"/>
            <a:ext cx="8229600" cy="940067"/>
          </a:xfrm>
        </p:spPr>
        <p:txBody>
          <a:bodyPr>
            <a:normAutofit fontScale="90000"/>
          </a:bodyPr>
          <a:lstStyle/>
          <a:p>
            <a:r>
              <a:rPr lang="is-IS" sz="3200" dirty="0" smtClean="0"/>
              <a:t>Spá um þróun kerfisins 2016-2065</a:t>
            </a:r>
            <a:br>
              <a:rPr lang="is-IS" sz="3200" dirty="0" smtClean="0"/>
            </a:br>
            <a:r>
              <a:rPr lang="is-IS" sz="3200" dirty="0" smtClean="0"/>
              <a:t>sem hlutfall af VLF</a:t>
            </a:r>
            <a:endParaRPr lang="is-IS" sz="3200" dirty="0"/>
          </a:p>
        </p:txBody>
      </p:sp>
      <p:pic>
        <p:nvPicPr>
          <p:cNvPr id="5" name="Content Placeholder 4"/>
          <p:cNvPicPr>
            <a:picLocks noGrp="1" noChangeAspect="1"/>
          </p:cNvPicPr>
          <p:nvPr>
            <p:ph idx="1"/>
          </p:nvPr>
        </p:nvPicPr>
        <p:blipFill>
          <a:blip r:embed="rId2"/>
          <a:stretch>
            <a:fillRect/>
          </a:stretch>
        </p:blipFill>
        <p:spPr>
          <a:xfrm>
            <a:off x="436418" y="1447800"/>
            <a:ext cx="8229600" cy="4473770"/>
          </a:xfrm>
          <a:prstGeom prst="rect">
            <a:avLst/>
          </a:prstGeom>
        </p:spPr>
      </p:pic>
      <p:sp>
        <p:nvSpPr>
          <p:cNvPr id="4" name="Slide Number Placeholder 3"/>
          <p:cNvSpPr>
            <a:spLocks noGrp="1"/>
          </p:cNvSpPr>
          <p:nvPr>
            <p:ph type="sldNum" sz="quarter" idx="12"/>
          </p:nvPr>
        </p:nvSpPr>
        <p:spPr/>
        <p:txBody>
          <a:bodyPr/>
          <a:lstStyle/>
          <a:p>
            <a:fld id="{D569B24D-3BB5-4F51-A094-AA483AD21C63}" type="slidenum">
              <a:rPr lang="en-US" smtClean="0"/>
              <a:t>10</a:t>
            </a:fld>
            <a:endParaRPr lang="en-US"/>
          </a:p>
        </p:txBody>
      </p:sp>
      <p:sp>
        <p:nvSpPr>
          <p:cNvPr id="7" name="Footer Placeholder 1"/>
          <p:cNvSpPr>
            <a:spLocks noGrp="1"/>
          </p:cNvSpPr>
          <p:nvPr>
            <p:ph type="ftr" sz="quarter" idx="11"/>
          </p:nvPr>
        </p:nvSpPr>
        <p:spPr>
          <a:xfrm>
            <a:off x="685800" y="6139151"/>
            <a:ext cx="5318369" cy="365125"/>
          </a:xfrm>
          <a:prstGeom prst="rect">
            <a:avLst/>
          </a:prstGeom>
        </p:spPr>
        <p:txBody>
          <a:bodyPr/>
          <a:lstStyle/>
          <a:p>
            <a:pPr algn="l"/>
            <a:r>
              <a:rPr lang="is-IS" sz="1000" noProof="0" dirty="0" smtClean="0">
                <a:solidFill>
                  <a:prstClr val="white">
                    <a:lumMod val="65000"/>
                  </a:prstClr>
                </a:solidFill>
              </a:rPr>
              <a:t>Heimild: spálíkan unnið af Ófi Erni Jónssyni, </a:t>
            </a:r>
            <a:r>
              <a:rPr lang="is-IS" sz="1000" noProof="0" dirty="0" err="1" smtClean="0">
                <a:solidFill>
                  <a:prstClr val="white">
                    <a:lumMod val="65000"/>
                  </a:prstClr>
                </a:solidFill>
              </a:rPr>
              <a:t>Arionbanka</a:t>
            </a:r>
            <a:r>
              <a:rPr lang="is-IS" sz="1000" noProof="0" dirty="0" smtClean="0">
                <a:solidFill>
                  <a:prstClr val="white">
                    <a:lumMod val="65000"/>
                  </a:prstClr>
                </a:solidFill>
              </a:rPr>
              <a:t>.</a:t>
            </a:r>
            <a:endParaRPr lang="is-IS" sz="1000" dirty="0">
              <a:solidFill>
                <a:prstClr val="white">
                  <a:lumMod val="65000"/>
                </a:prstClr>
              </a:solidFill>
            </a:endParaRPr>
          </a:p>
          <a:p>
            <a:pPr algn="l"/>
            <a:r>
              <a:rPr lang="is-IS" sz="1000" noProof="0" dirty="0" smtClean="0">
                <a:solidFill>
                  <a:prstClr val="white">
                    <a:lumMod val="65000"/>
                  </a:prstClr>
                </a:solidFill>
              </a:rPr>
              <a:t>Forsendur: </a:t>
            </a:r>
            <a:r>
              <a:rPr lang="is-IS" sz="1000" dirty="0" smtClean="0">
                <a:solidFill>
                  <a:prstClr val="white">
                    <a:lumMod val="65000"/>
                  </a:prstClr>
                </a:solidFill>
              </a:rPr>
              <a:t>m</a:t>
            </a:r>
            <a:r>
              <a:rPr lang="is-IS" sz="1000" noProof="0" dirty="0" smtClean="0">
                <a:solidFill>
                  <a:prstClr val="white">
                    <a:lumMod val="65000"/>
                  </a:prstClr>
                </a:solidFill>
              </a:rPr>
              <a:t>annfjöldaspá 2015-2065 (miðgildi), 3,5% raunávöxtun eigna, föst raunlaun eftir 2016 og hagvöxtur jafn mannfjölgun. </a:t>
            </a:r>
            <a:endParaRPr lang="is-IS" sz="1000" noProof="0" dirty="0">
              <a:solidFill>
                <a:prstClr val="white">
                  <a:lumMod val="65000"/>
                </a:prstClr>
              </a:solidFill>
            </a:endParaRPr>
          </a:p>
        </p:txBody>
      </p:sp>
    </p:spTree>
    <p:extLst>
      <p:ext uri="{BB962C8B-B14F-4D97-AF65-F5344CB8AC3E}">
        <p14:creationId xmlns:p14="http://schemas.microsoft.com/office/powerpoint/2010/main" val="219484522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22099" y="1752600"/>
            <a:ext cx="5090601" cy="3542083"/>
          </a:xfrm>
          <a:prstGeom prst="rect">
            <a:avLst/>
          </a:prstGeom>
        </p:spPr>
      </p:pic>
      <p:sp>
        <p:nvSpPr>
          <p:cNvPr id="2" name="Title 1"/>
          <p:cNvSpPr>
            <a:spLocks noGrp="1"/>
          </p:cNvSpPr>
          <p:nvPr>
            <p:ph type="title"/>
          </p:nvPr>
        </p:nvSpPr>
        <p:spPr/>
        <p:txBody>
          <a:bodyPr>
            <a:normAutofit/>
          </a:bodyPr>
          <a:lstStyle/>
          <a:p>
            <a:r>
              <a:rPr lang="is-IS" sz="2800" dirty="0" smtClean="0"/>
              <a:t>Vægi erlendra eigna lækkaði</a:t>
            </a:r>
            <a:endParaRPr lang="is-IS" sz="2800" dirty="0"/>
          </a:p>
        </p:txBody>
      </p:sp>
      <p:sp>
        <p:nvSpPr>
          <p:cNvPr id="3" name="Oval 2"/>
          <p:cNvSpPr/>
          <p:nvPr/>
        </p:nvSpPr>
        <p:spPr>
          <a:xfrm>
            <a:off x="7879954" y="4419599"/>
            <a:ext cx="532745" cy="442459"/>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p:cNvSpPr txBox="1"/>
          <p:nvPr/>
        </p:nvSpPr>
        <p:spPr>
          <a:xfrm>
            <a:off x="152400" y="2438400"/>
            <a:ext cx="2362200" cy="707886"/>
          </a:xfrm>
          <a:prstGeom prst="rect">
            <a:avLst/>
          </a:prstGeom>
          <a:noFill/>
        </p:spPr>
        <p:txBody>
          <a:bodyPr wrap="square" rtlCol="0">
            <a:spAutoFit/>
          </a:bodyPr>
          <a:lstStyle/>
          <a:p>
            <a:pPr algn="r"/>
            <a:r>
              <a:rPr lang="is-IS" sz="2000" b="1" dirty="0" smtClean="0">
                <a:solidFill>
                  <a:schemeClr val="bg1"/>
                </a:solidFill>
              </a:rPr>
              <a:t>Vægi erlendra eigna lækkaði árið 2015</a:t>
            </a:r>
            <a:endParaRPr lang="is-IS" sz="2000" b="1" dirty="0">
              <a:solidFill>
                <a:schemeClr val="bg1"/>
              </a:solidFill>
            </a:endParaRPr>
          </a:p>
        </p:txBody>
      </p:sp>
      <p:sp>
        <p:nvSpPr>
          <p:cNvPr id="4" name="TextBox 3"/>
          <p:cNvSpPr txBox="1"/>
          <p:nvPr/>
        </p:nvSpPr>
        <p:spPr>
          <a:xfrm>
            <a:off x="7924800" y="4600448"/>
            <a:ext cx="556191" cy="261610"/>
          </a:xfrm>
          <a:prstGeom prst="rect">
            <a:avLst/>
          </a:prstGeom>
          <a:noFill/>
        </p:spPr>
        <p:txBody>
          <a:bodyPr wrap="square" rtlCol="0">
            <a:spAutoFit/>
          </a:bodyPr>
          <a:lstStyle/>
          <a:p>
            <a:r>
              <a:rPr lang="is-IS" sz="1100" dirty="0" smtClean="0"/>
              <a:t>21,4%</a:t>
            </a:r>
            <a:endParaRPr lang="is-IS" sz="1100" dirty="0"/>
          </a:p>
        </p:txBody>
      </p:sp>
      <p:sp>
        <p:nvSpPr>
          <p:cNvPr id="5" name="Slide Number Placeholder 4"/>
          <p:cNvSpPr>
            <a:spLocks noGrp="1"/>
          </p:cNvSpPr>
          <p:nvPr>
            <p:ph type="sldNum" sz="quarter" idx="12"/>
          </p:nvPr>
        </p:nvSpPr>
        <p:spPr/>
        <p:txBody>
          <a:bodyPr/>
          <a:lstStyle/>
          <a:p>
            <a:fld id="{D569B24D-3BB5-4F51-A094-AA483AD21C63}" type="slidenum">
              <a:rPr lang="en-US" smtClean="0"/>
              <a:t>11</a:t>
            </a:fld>
            <a:endParaRPr lang="en-US"/>
          </a:p>
        </p:txBody>
      </p:sp>
    </p:spTree>
    <p:extLst>
      <p:ext uri="{BB962C8B-B14F-4D97-AF65-F5344CB8AC3E}">
        <p14:creationId xmlns:p14="http://schemas.microsoft.com/office/powerpoint/2010/main" val="3275443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12</a:t>
            </a:fld>
            <a:endParaRPr lang="en-US"/>
          </a:p>
        </p:txBody>
      </p:sp>
      <p:sp>
        <p:nvSpPr>
          <p:cNvPr id="3" name="Title 2"/>
          <p:cNvSpPr>
            <a:spLocks noGrp="1"/>
          </p:cNvSpPr>
          <p:nvPr>
            <p:ph type="title"/>
          </p:nvPr>
        </p:nvSpPr>
        <p:spPr/>
        <p:txBody>
          <a:bodyPr/>
          <a:lstStyle/>
          <a:p>
            <a:r>
              <a:rPr lang="is-IS" dirty="0" smtClean="0"/>
              <a:t>Við erum að eldast</a:t>
            </a:r>
            <a:endParaRPr lang="is-IS" dirty="0"/>
          </a:p>
        </p:txBody>
      </p:sp>
      <p:pic>
        <p:nvPicPr>
          <p:cNvPr id="5" name="Picture 4"/>
          <p:cNvPicPr>
            <a:picLocks noChangeAspect="1"/>
          </p:cNvPicPr>
          <p:nvPr/>
        </p:nvPicPr>
        <p:blipFill>
          <a:blip r:embed="rId2"/>
          <a:stretch>
            <a:fillRect/>
          </a:stretch>
        </p:blipFill>
        <p:spPr>
          <a:xfrm>
            <a:off x="685800" y="1626732"/>
            <a:ext cx="7391400" cy="4764254"/>
          </a:xfrm>
          <a:prstGeom prst="rect">
            <a:avLst/>
          </a:prstGeom>
        </p:spPr>
      </p:pic>
    </p:spTree>
    <p:extLst>
      <p:ext uri="{BB962C8B-B14F-4D97-AF65-F5344CB8AC3E}">
        <p14:creationId xmlns:p14="http://schemas.microsoft.com/office/powerpoint/2010/main" val="428323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30"/>
            <a:ext cx="8229600" cy="871270"/>
          </a:xfrm>
        </p:spPr>
        <p:txBody>
          <a:bodyPr>
            <a:noAutofit/>
          </a:bodyPr>
          <a:lstStyle/>
          <a:p>
            <a:r>
              <a:rPr lang="is-IS" sz="3200" dirty="0" smtClean="0"/>
              <a:t>Meðalfjöldi virkra sjóðfélaga 2014</a:t>
            </a:r>
            <a:br>
              <a:rPr lang="is-IS" sz="3200" dirty="0" smtClean="0"/>
            </a:br>
            <a:r>
              <a:rPr lang="is-IS" sz="3200" dirty="0" smtClean="0"/>
              <a:t>(samtrygging)</a:t>
            </a:r>
            <a:endParaRPr lang="is-IS" sz="3200" dirty="0"/>
          </a:p>
        </p:txBody>
      </p:sp>
      <p:sp>
        <p:nvSpPr>
          <p:cNvPr id="4" name="Slide Number Placeholder 3"/>
          <p:cNvSpPr>
            <a:spLocks noGrp="1"/>
          </p:cNvSpPr>
          <p:nvPr>
            <p:ph type="sldNum" sz="quarter" idx="12"/>
          </p:nvPr>
        </p:nvSpPr>
        <p:spPr/>
        <p:txBody>
          <a:bodyPr/>
          <a:lstStyle/>
          <a:p>
            <a:fld id="{D569B24D-3BB5-4F51-A094-AA483AD21C63}" type="slidenum">
              <a:rPr lang="en-US" smtClean="0"/>
              <a:t>13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1579949"/>
              </p:ext>
            </p:extLst>
          </p:nvPr>
        </p:nvGraphicFramePr>
        <p:xfrm>
          <a:off x="457200" y="1295401"/>
          <a:ext cx="7391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1407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Þórey S. Þórðardóttir</a:t>
            </a:r>
            <a:endParaRPr lang="en-US" dirty="0"/>
          </a:p>
        </p:txBody>
      </p:sp>
      <p:sp>
        <p:nvSpPr>
          <p:cNvPr id="3" name="Title 2"/>
          <p:cNvSpPr>
            <a:spLocks noGrp="1"/>
          </p:cNvSpPr>
          <p:nvPr>
            <p:ph type="title"/>
          </p:nvPr>
        </p:nvSpPr>
        <p:spPr/>
        <p:txBody>
          <a:bodyPr>
            <a:normAutofit/>
          </a:bodyPr>
          <a:lstStyle/>
          <a:p>
            <a:r>
              <a:rPr lang="is-IS" sz="3200" dirty="0" err="1" smtClean="0"/>
              <a:t>Skýrsla</a:t>
            </a:r>
            <a:r>
              <a:rPr lang="is-IS" sz="3200" dirty="0" smtClean="0"/>
              <a:t> Framkvæmdastjóra</a:t>
            </a:r>
            <a:br>
              <a:rPr lang="is-IS" sz="3200" dirty="0" smtClean="0"/>
            </a:br>
            <a:r>
              <a:rPr lang="is-IS" sz="3200" dirty="0" smtClean="0"/>
              <a:t>ársreikningur 2015</a:t>
            </a:r>
            <a:endParaRPr lang="en-US" sz="3200" dirty="0"/>
          </a:p>
        </p:txBody>
      </p:sp>
    </p:spTree>
    <p:extLst>
      <p:ext uri="{BB962C8B-B14F-4D97-AF65-F5344CB8AC3E}">
        <p14:creationId xmlns:p14="http://schemas.microsoft.com/office/powerpoint/2010/main" val="22713956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is-IS" dirty="0" smtClean="0"/>
              <a:t>Hlutverk LL er að:</a:t>
            </a:r>
            <a:endParaRPr lang="is-IS" dirty="0"/>
          </a:p>
        </p:txBody>
      </p:sp>
      <p:sp>
        <p:nvSpPr>
          <p:cNvPr id="5" name="Content Placeholder 4"/>
          <p:cNvSpPr>
            <a:spLocks noGrp="1"/>
          </p:cNvSpPr>
          <p:nvPr>
            <p:ph idx="1"/>
          </p:nvPr>
        </p:nvSpPr>
        <p:spPr>
          <a:xfrm>
            <a:off x="457200" y="1524000"/>
            <a:ext cx="8229600" cy="4525963"/>
          </a:xfrm>
        </p:spPr>
        <p:txBody>
          <a:bodyPr>
            <a:normAutofit fontScale="62500" lnSpcReduction="20000"/>
          </a:bodyPr>
          <a:lstStyle/>
          <a:p>
            <a:pPr marL="514350" lvl="0" indent="-514350">
              <a:buFont typeface="+mj-lt"/>
              <a:buAutoNum type="alphaLcParenR"/>
            </a:pPr>
            <a:r>
              <a:rPr lang="is-IS" sz="2800" dirty="0" smtClean="0"/>
              <a:t>Gæta </a:t>
            </a:r>
            <a:r>
              <a:rPr lang="is-IS" sz="2800" dirty="0"/>
              <a:t>í hvívetna hagsmuna sjóðfélaga þeirra lífeyrissjóða, sem aðild eiga að samtökunum.</a:t>
            </a:r>
          </a:p>
          <a:p>
            <a:pPr marL="514350" lvl="0" indent="-514350">
              <a:buFont typeface="+mj-lt"/>
              <a:buAutoNum type="alphaLcParenR"/>
            </a:pPr>
            <a:r>
              <a:rPr lang="is-IS" sz="2800" dirty="0"/>
              <a:t>Vera málsvari </a:t>
            </a:r>
            <a:r>
              <a:rPr lang="is-IS" sz="2800" dirty="0" err="1"/>
              <a:t>lífeyrissjóðanna</a:t>
            </a:r>
            <a:r>
              <a:rPr lang="is-IS" sz="2800" dirty="0"/>
              <a:t> í þeim málum, sem varða heildarhagsmuni þeirra og koma á framfæri sjónarmiðum samtakanna við stjórnvöld og aðra aðila í öllum meiriháttar málum sem varðað geta sameiginlega hagsmuni aðildarsjóðanna.</a:t>
            </a:r>
          </a:p>
          <a:p>
            <a:pPr marL="514350" lvl="0" indent="-514350">
              <a:buFont typeface="+mj-lt"/>
              <a:buAutoNum type="alphaLcParenR"/>
            </a:pPr>
            <a:r>
              <a:rPr lang="is-IS" sz="2800" dirty="0"/>
              <a:t>Hafa frumkvæði í almennri umræðu um málefni sjóðanna og um </a:t>
            </a:r>
            <a:r>
              <a:rPr lang="is-IS" sz="2800" dirty="0" err="1"/>
              <a:t>lífeyrismál</a:t>
            </a:r>
            <a:r>
              <a:rPr lang="is-IS" sz="2800" dirty="0"/>
              <a:t> og stuðla að jákvæðri ímynd þeirra.</a:t>
            </a:r>
          </a:p>
          <a:p>
            <a:pPr marL="514350" lvl="0" indent="-514350">
              <a:buFont typeface="+mj-lt"/>
              <a:buAutoNum type="alphaLcParenR"/>
            </a:pPr>
            <a:r>
              <a:rPr lang="is-IS" sz="2800" dirty="0"/>
              <a:t>Vinna að útgáfu- og fræðslumálum lífeyrissjóða svo sem með námskeiðum og fræðslufundum, </a:t>
            </a:r>
            <a:r>
              <a:rPr lang="is-IS" sz="2800" dirty="0" err="1"/>
              <a:t>skýrslugerð</a:t>
            </a:r>
            <a:r>
              <a:rPr lang="is-IS" sz="2800" dirty="0"/>
              <a:t> og annarri þjónustu við </a:t>
            </a:r>
            <a:r>
              <a:rPr lang="is-IS" sz="2800" dirty="0" err="1"/>
              <a:t>lífeyrissjóði</a:t>
            </a:r>
            <a:r>
              <a:rPr lang="is-IS" sz="2800" dirty="0"/>
              <a:t> og sjóðfélaga.</a:t>
            </a:r>
          </a:p>
          <a:p>
            <a:pPr marL="514350" lvl="0" indent="-514350">
              <a:buFont typeface="+mj-lt"/>
              <a:buAutoNum type="alphaLcParenR"/>
            </a:pPr>
            <a:r>
              <a:rPr lang="is-IS" sz="2800" dirty="0"/>
              <a:t>Stuðla að </a:t>
            </a:r>
            <a:r>
              <a:rPr lang="is-IS" sz="2800" dirty="0" err="1"/>
              <a:t>hagræðingu</a:t>
            </a:r>
            <a:r>
              <a:rPr lang="is-IS" sz="2800" dirty="0"/>
              <a:t> og þróun í starfi </a:t>
            </a:r>
            <a:r>
              <a:rPr lang="is-IS" sz="2800" dirty="0" smtClean="0"/>
              <a:t>aðildarsjóðanna.</a:t>
            </a:r>
          </a:p>
          <a:p>
            <a:pPr marL="514350" lvl="0" indent="-514350">
              <a:buFont typeface="+mj-lt"/>
              <a:buAutoNum type="alphaLcParenR"/>
            </a:pPr>
            <a:r>
              <a:rPr lang="is-IS" sz="2900" dirty="0" smtClean="0"/>
              <a:t>Fylgjast</a:t>
            </a:r>
            <a:r>
              <a:rPr lang="is-IS" sz="2800" dirty="0" smtClean="0"/>
              <a:t> </a:t>
            </a:r>
            <a:r>
              <a:rPr lang="is-IS" sz="2800" dirty="0"/>
              <a:t>með þróun </a:t>
            </a:r>
            <a:r>
              <a:rPr lang="is-IS" sz="2800" dirty="0" err="1"/>
              <a:t>lífeyrismála</a:t>
            </a:r>
            <a:r>
              <a:rPr lang="is-IS" sz="2800" dirty="0"/>
              <a:t> erlendis og taka þátt í alþjóðlegu samstarfi </a:t>
            </a:r>
            <a:r>
              <a:rPr lang="is-IS" sz="2800" dirty="0" err="1"/>
              <a:t>lífeyrissjóðasamtaka</a:t>
            </a:r>
            <a:r>
              <a:rPr lang="is-IS" sz="2800" dirty="0"/>
              <a:t>.</a:t>
            </a:r>
          </a:p>
          <a:p>
            <a:pPr marL="514350" lvl="0" indent="-514350">
              <a:buFont typeface="+mj-lt"/>
              <a:buAutoNum type="alphaLcParenR"/>
            </a:pPr>
            <a:r>
              <a:rPr lang="is-IS" sz="2800" dirty="0"/>
              <a:t>Vinna að sérgreindum verkefnum fyrir einstaka </a:t>
            </a:r>
            <a:r>
              <a:rPr lang="is-IS" sz="2800" dirty="0" err="1"/>
              <a:t>lífeyrissjóði</a:t>
            </a:r>
            <a:r>
              <a:rPr lang="is-IS" sz="2800" dirty="0"/>
              <a:t> innan samtakanna, samkvæmt nánari ákvörðun stjórnar samtakanna, enda standi slík starfsemi fjárhagslega undir sér og </a:t>
            </a:r>
            <a:r>
              <a:rPr lang="is-IS" sz="2800" dirty="0" err="1"/>
              <a:t>sé</a:t>
            </a:r>
            <a:r>
              <a:rPr lang="is-IS" sz="2800" dirty="0"/>
              <a:t> samrýmanleg markmiðum þess og tilgangi.</a:t>
            </a:r>
          </a:p>
          <a:p>
            <a:pPr marL="0" indent="0">
              <a:buNone/>
            </a:pPr>
            <a:endParaRPr lang="is-IS" sz="2700" dirty="0"/>
          </a:p>
        </p:txBody>
      </p:sp>
    </p:spTree>
    <p:extLst>
      <p:ext uri="{BB962C8B-B14F-4D97-AF65-F5344CB8AC3E}">
        <p14:creationId xmlns:p14="http://schemas.microsoft.com/office/powerpoint/2010/main" val="197358457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16</a:t>
            </a:fld>
            <a:endParaRPr lang="en-US"/>
          </a:p>
        </p:txBody>
      </p:sp>
      <p:pic>
        <p:nvPicPr>
          <p:cNvPr id="3" name="Picture 2"/>
          <p:cNvPicPr>
            <a:picLocks noChangeAspect="1"/>
          </p:cNvPicPr>
          <p:nvPr/>
        </p:nvPicPr>
        <p:blipFill>
          <a:blip r:embed="rId2"/>
          <a:stretch>
            <a:fillRect/>
          </a:stretch>
        </p:blipFill>
        <p:spPr>
          <a:xfrm>
            <a:off x="762000" y="838200"/>
            <a:ext cx="7111997" cy="5334000"/>
          </a:xfrm>
          <a:prstGeom prst="rect">
            <a:avLst/>
          </a:prstGeom>
        </p:spPr>
      </p:pic>
    </p:spTree>
    <p:extLst>
      <p:ext uri="{BB962C8B-B14F-4D97-AF65-F5344CB8AC3E}">
        <p14:creationId xmlns:p14="http://schemas.microsoft.com/office/powerpoint/2010/main" val="3474561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17</a:t>
            </a:fld>
            <a:endParaRPr lang="en-US"/>
          </a:p>
        </p:txBody>
      </p:sp>
      <p:sp>
        <p:nvSpPr>
          <p:cNvPr id="3" name="Title 2"/>
          <p:cNvSpPr>
            <a:spLocks noGrp="1"/>
          </p:cNvSpPr>
          <p:nvPr>
            <p:ph type="title"/>
          </p:nvPr>
        </p:nvSpPr>
        <p:spPr/>
        <p:txBody>
          <a:bodyPr/>
          <a:lstStyle/>
          <a:p>
            <a:r>
              <a:rPr lang="is-IS" dirty="0" smtClean="0"/>
              <a:t>Landssamtök framtíðarinnar</a:t>
            </a:r>
            <a:endParaRPr lang="is-IS" dirty="0"/>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429" y="1371600"/>
            <a:ext cx="3425429" cy="22836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186" y="1406949"/>
            <a:ext cx="3372405" cy="22482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186" y="4163162"/>
            <a:ext cx="3439782" cy="229318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179" y="4088105"/>
            <a:ext cx="3429000" cy="2286000"/>
          </a:xfrm>
          <a:prstGeom prst="rect">
            <a:avLst/>
          </a:prstGeom>
        </p:spPr>
      </p:pic>
    </p:spTree>
    <p:extLst>
      <p:ext uri="{BB962C8B-B14F-4D97-AF65-F5344CB8AC3E}">
        <p14:creationId xmlns:p14="http://schemas.microsoft.com/office/powerpoint/2010/main" val="3855888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18</a:t>
            </a:fld>
            <a:endParaRPr lang="en-US"/>
          </a:p>
        </p:txBody>
      </p:sp>
      <p:sp>
        <p:nvSpPr>
          <p:cNvPr id="3" name="Title 2"/>
          <p:cNvSpPr>
            <a:spLocks noGrp="1"/>
          </p:cNvSpPr>
          <p:nvPr>
            <p:ph type="title"/>
          </p:nvPr>
        </p:nvSpPr>
        <p:spPr/>
        <p:txBody>
          <a:bodyPr/>
          <a:lstStyle/>
          <a:p>
            <a:r>
              <a:rPr lang="is-IS" dirty="0" smtClean="0"/>
              <a:t>Landssamtök framtíðarinnar</a:t>
            </a:r>
            <a:endParaRPr lang="is-I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363462"/>
            <a:ext cx="3376844" cy="22512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44" y="1295400"/>
            <a:ext cx="3429000"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924300"/>
            <a:ext cx="3314700" cy="2209800"/>
          </a:xfrm>
          <a:prstGeom prst="rect">
            <a:avLst/>
          </a:prstGeom>
        </p:spPr>
      </p:pic>
      <p:pic>
        <p:nvPicPr>
          <p:cNvPr id="8" name="Picture 7"/>
          <p:cNvPicPr>
            <a:picLocks noChangeAspect="1"/>
          </p:cNvPicPr>
          <p:nvPr/>
        </p:nvPicPr>
        <p:blipFill>
          <a:blip r:embed="rId5"/>
          <a:stretch>
            <a:fillRect/>
          </a:stretch>
        </p:blipFill>
        <p:spPr>
          <a:xfrm>
            <a:off x="644001" y="3924300"/>
            <a:ext cx="3418643" cy="2275145"/>
          </a:xfrm>
          <a:prstGeom prst="rect">
            <a:avLst/>
          </a:prstGeom>
        </p:spPr>
      </p:pic>
    </p:spTree>
    <p:extLst>
      <p:ext uri="{BB962C8B-B14F-4D97-AF65-F5344CB8AC3E}">
        <p14:creationId xmlns:p14="http://schemas.microsoft.com/office/powerpoint/2010/main" val="1063330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19</a:t>
            </a:fld>
            <a:endParaRPr lang="en-US"/>
          </a:p>
        </p:txBody>
      </p:sp>
      <p:sp>
        <p:nvSpPr>
          <p:cNvPr id="3" name="Title 2"/>
          <p:cNvSpPr>
            <a:spLocks noGrp="1"/>
          </p:cNvSpPr>
          <p:nvPr>
            <p:ph type="title"/>
          </p:nvPr>
        </p:nvSpPr>
        <p:spPr/>
        <p:txBody>
          <a:bodyPr/>
          <a:lstStyle/>
          <a:p>
            <a:r>
              <a:rPr lang="is-IS" dirty="0" smtClean="0"/>
              <a:t>Landssamtök framtíðarinnar</a:t>
            </a:r>
            <a:endParaRPr lang="is-I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84" y="1371600"/>
            <a:ext cx="3286279" cy="21908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84" y="4003367"/>
            <a:ext cx="3602916" cy="24019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388616"/>
            <a:ext cx="3352800" cy="2235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4068511"/>
            <a:ext cx="3505200" cy="2336800"/>
          </a:xfrm>
          <a:prstGeom prst="rect">
            <a:avLst/>
          </a:prstGeom>
        </p:spPr>
      </p:pic>
    </p:spTree>
    <p:extLst>
      <p:ext uri="{BB962C8B-B14F-4D97-AF65-F5344CB8AC3E}">
        <p14:creationId xmlns:p14="http://schemas.microsoft.com/office/powerpoint/2010/main" val="289824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Dagskrá aðalfundarins</a:t>
            </a:r>
            <a:endParaRPr lang="is-IS" dirty="0"/>
          </a:p>
        </p:txBody>
      </p:sp>
      <p:sp>
        <p:nvSpPr>
          <p:cNvPr id="5" name="Content Placeholder 4"/>
          <p:cNvSpPr>
            <a:spLocks noGrp="1"/>
          </p:cNvSpPr>
          <p:nvPr>
            <p:ph idx="1"/>
          </p:nvPr>
        </p:nvSpPr>
        <p:spPr/>
        <p:txBody>
          <a:bodyPr>
            <a:noAutofit/>
          </a:bodyPr>
          <a:lstStyle/>
          <a:p>
            <a:pPr marL="0" indent="0">
              <a:buNone/>
            </a:pPr>
            <a:r>
              <a:rPr lang="is-IS" sz="1600" dirty="0" smtClean="0"/>
              <a:t>11:00	Aðalfundur LL 2016</a:t>
            </a:r>
          </a:p>
          <a:p>
            <a:pPr marL="1163638" lvl="1" indent="-260350">
              <a:buFont typeface="+mj-lt"/>
              <a:buAutoNum type="alphaLcPeriod"/>
            </a:pPr>
            <a:r>
              <a:rPr lang="is-IS" sz="1200" dirty="0" smtClean="0"/>
              <a:t>Fundarsetning</a:t>
            </a:r>
          </a:p>
          <a:p>
            <a:pPr marL="1163638" lvl="1" indent="-260350">
              <a:buFont typeface="+mj-lt"/>
              <a:buAutoNum type="alphaLcPeriod"/>
            </a:pPr>
            <a:r>
              <a:rPr lang="is-IS" sz="1200" dirty="0" smtClean="0"/>
              <a:t>Skýrsla </a:t>
            </a:r>
            <a:r>
              <a:rPr lang="is-IS" sz="1200" dirty="0"/>
              <a:t>stjórnar um starfsemi á liðnu starfsári.</a:t>
            </a:r>
          </a:p>
          <a:p>
            <a:pPr marL="1163638" lvl="1" indent="-260350">
              <a:buFont typeface="+mj-lt"/>
              <a:buAutoNum type="alphaLcPeriod"/>
            </a:pPr>
            <a:r>
              <a:rPr lang="is-IS" sz="1200" dirty="0" smtClean="0"/>
              <a:t>Staðfesting </a:t>
            </a:r>
            <a:r>
              <a:rPr lang="is-IS" sz="1200" dirty="0"/>
              <a:t>ársreiknings fyrir árið </a:t>
            </a:r>
            <a:r>
              <a:rPr lang="is-IS" sz="1200" dirty="0" smtClean="0"/>
              <a:t>2015.</a:t>
            </a:r>
            <a:endParaRPr lang="is-IS" sz="1200" dirty="0"/>
          </a:p>
          <a:p>
            <a:pPr marL="1163638" lvl="1" indent="-260350">
              <a:buFont typeface="+mj-lt"/>
              <a:buAutoNum type="alphaLcPeriod"/>
            </a:pPr>
            <a:r>
              <a:rPr lang="is-IS" sz="1200" dirty="0" smtClean="0"/>
              <a:t>Kjör </a:t>
            </a:r>
            <a:r>
              <a:rPr lang="is-IS" sz="1200" dirty="0"/>
              <a:t>stjórnar og varastjórnar.</a:t>
            </a:r>
          </a:p>
          <a:p>
            <a:pPr marL="1163638" lvl="1" indent="-260350">
              <a:buFont typeface="+mj-lt"/>
              <a:buAutoNum type="alphaLcPeriod"/>
            </a:pPr>
            <a:r>
              <a:rPr lang="is-IS" sz="1200" dirty="0" smtClean="0"/>
              <a:t>Kjör </a:t>
            </a:r>
            <a:r>
              <a:rPr lang="is-IS" sz="1200" dirty="0"/>
              <a:t>löggilts endurskoðanda eða </a:t>
            </a:r>
            <a:r>
              <a:rPr lang="is-IS" sz="1200" dirty="0" smtClean="0"/>
              <a:t>endurskoðunarfyrirtækis.</a:t>
            </a:r>
            <a:endParaRPr lang="is-IS" sz="1200" dirty="0"/>
          </a:p>
          <a:p>
            <a:pPr marL="1163638" lvl="1" indent="-260350">
              <a:buFont typeface="+mj-lt"/>
              <a:buAutoNum type="alphaLcPeriod"/>
            </a:pPr>
            <a:r>
              <a:rPr lang="is-IS" sz="1200" dirty="0" smtClean="0"/>
              <a:t>Ákvörðun </a:t>
            </a:r>
            <a:r>
              <a:rPr lang="is-IS" sz="1200" dirty="0"/>
              <a:t>þóknunar stjórnar.</a:t>
            </a:r>
          </a:p>
          <a:p>
            <a:pPr marL="1163638" lvl="1" indent="-260350">
              <a:buFont typeface="+mj-lt"/>
              <a:buAutoNum type="alphaLcPeriod"/>
            </a:pPr>
            <a:r>
              <a:rPr lang="is-IS" sz="1200" dirty="0" smtClean="0"/>
              <a:t>Fjárhagsáætlun </a:t>
            </a:r>
            <a:r>
              <a:rPr lang="is-IS" sz="1200" dirty="0"/>
              <a:t>fyrir árið </a:t>
            </a:r>
            <a:r>
              <a:rPr lang="is-IS" sz="1200" dirty="0" smtClean="0"/>
              <a:t>2016 </a:t>
            </a:r>
            <a:r>
              <a:rPr lang="is-IS" sz="1200" dirty="0"/>
              <a:t>og ákvörðun um árgjald til samtakanna.</a:t>
            </a:r>
          </a:p>
          <a:p>
            <a:pPr marL="1163638" lvl="1" indent="-260350">
              <a:buFont typeface="+mj-lt"/>
              <a:buAutoNum type="alphaLcPeriod"/>
            </a:pPr>
            <a:r>
              <a:rPr lang="is-IS" sz="1200" dirty="0" smtClean="0"/>
              <a:t>Önnur </a:t>
            </a:r>
            <a:r>
              <a:rPr lang="is-IS" sz="1200" dirty="0"/>
              <a:t>mál</a:t>
            </a:r>
            <a:r>
              <a:rPr lang="is-IS" sz="1200" dirty="0" smtClean="0"/>
              <a:t>.</a:t>
            </a:r>
          </a:p>
          <a:p>
            <a:pPr marL="903288" lvl="1" indent="0">
              <a:buNone/>
            </a:pPr>
            <a:endParaRPr lang="is-IS" sz="1200" dirty="0" smtClean="0"/>
          </a:p>
          <a:p>
            <a:pPr marL="0" indent="0">
              <a:buNone/>
            </a:pPr>
            <a:r>
              <a:rPr lang="is-IS" sz="1600" dirty="0" smtClean="0"/>
              <a:t>12:00	Hádegisverður</a:t>
            </a:r>
          </a:p>
          <a:p>
            <a:pPr marL="903288" lvl="1" indent="-903288">
              <a:buNone/>
            </a:pPr>
            <a:r>
              <a:rPr lang="is-IS" sz="1400" dirty="0" smtClean="0"/>
              <a:t>	</a:t>
            </a:r>
          </a:p>
          <a:p>
            <a:pPr marL="0" lvl="0" indent="0">
              <a:buNone/>
            </a:pPr>
            <a:r>
              <a:rPr lang="is-IS" sz="1600" dirty="0" smtClean="0"/>
              <a:t>12:30	</a:t>
            </a:r>
            <a:r>
              <a:rPr lang="is-IS" sz="1400" b="1" dirty="0"/>
              <a:t>Getum við bætt hvaða augum fólk lítur </a:t>
            </a:r>
            <a:r>
              <a:rPr lang="is-IS" sz="1400" b="1" dirty="0" err="1"/>
              <a:t>lífeyrissjóði</a:t>
            </a:r>
            <a:r>
              <a:rPr lang="is-IS" sz="1400" b="1" dirty="0"/>
              <a:t> – eða skiptir </a:t>
            </a:r>
            <a:endParaRPr lang="is-IS" sz="1400" dirty="0"/>
          </a:p>
          <a:p>
            <a:pPr marL="0" indent="0">
              <a:buNone/>
            </a:pPr>
            <a:r>
              <a:rPr lang="is-IS" sz="1400" b="1" dirty="0" smtClean="0"/>
              <a:t>	það </a:t>
            </a:r>
            <a:r>
              <a:rPr lang="is-IS" sz="1400" b="1" dirty="0"/>
              <a:t>engu máli?</a:t>
            </a:r>
            <a:endParaRPr lang="is-IS" sz="1400" dirty="0"/>
          </a:p>
          <a:p>
            <a:pPr marL="0" indent="0" defTabSz="630238">
              <a:buNone/>
            </a:pPr>
            <a:r>
              <a:rPr lang="is-IS" sz="1400" dirty="0" smtClean="0"/>
              <a:t>		Jón </a:t>
            </a:r>
            <a:r>
              <a:rPr lang="is-IS" sz="1400" dirty="0"/>
              <a:t>Garðar Hreiðarsson, ráðgjafi</a:t>
            </a:r>
          </a:p>
          <a:p>
            <a:pPr marL="0" indent="0">
              <a:buNone/>
            </a:pPr>
            <a:endParaRPr lang="is-IS" sz="1400" dirty="0"/>
          </a:p>
          <a:p>
            <a:pPr marL="0" lvl="0" indent="0">
              <a:buNone/>
            </a:pPr>
            <a:r>
              <a:rPr lang="is-IS" sz="1400" b="1" dirty="0" smtClean="0"/>
              <a:t>	Eru </a:t>
            </a:r>
            <a:r>
              <a:rPr lang="is-IS" sz="1400" b="1" dirty="0" err="1"/>
              <a:t>lífeyrissjóðirnir</a:t>
            </a:r>
            <a:r>
              <a:rPr lang="is-IS" sz="1400" b="1" dirty="0"/>
              <a:t> of stórir fyrir Ísland?</a:t>
            </a:r>
            <a:endParaRPr lang="is-IS" sz="1400" dirty="0"/>
          </a:p>
          <a:p>
            <a:pPr marL="0" indent="0" defTabSz="630238">
              <a:buNone/>
            </a:pPr>
            <a:r>
              <a:rPr lang="is-IS" sz="1400" dirty="0" smtClean="0"/>
              <a:t>		Dr</a:t>
            </a:r>
            <a:r>
              <a:rPr lang="is-IS" sz="1400" dirty="0"/>
              <a:t>. Ásgeir Jónsson, forseti hagfræðideildar Háskóla Íslands</a:t>
            </a:r>
          </a:p>
          <a:p>
            <a:pPr marL="0" lvl="0" indent="0">
              <a:buNone/>
            </a:pPr>
            <a:r>
              <a:rPr lang="is-IS" sz="1400" dirty="0"/>
              <a:t>	</a:t>
            </a:r>
          </a:p>
          <a:p>
            <a:pPr marL="903288" lvl="1" indent="-903288">
              <a:buNone/>
            </a:pPr>
            <a:r>
              <a:rPr lang="is-IS" sz="1400" dirty="0" smtClean="0"/>
              <a:t>Áætlað er að fundi ljúki kl. 13:30.</a:t>
            </a:r>
            <a:endParaRPr lang="is-IS" sz="1400" dirty="0"/>
          </a:p>
        </p:txBody>
      </p:sp>
      <p:sp>
        <p:nvSpPr>
          <p:cNvPr id="6" name="Slide Number Placeholder 4"/>
          <p:cNvSpPr>
            <a:spLocks noGrp="1"/>
          </p:cNvSpPr>
          <p:nvPr>
            <p:ph type="sldNum" sz="quarter" idx="12"/>
          </p:nvPr>
        </p:nvSpPr>
        <p:spPr>
          <a:xfrm>
            <a:off x="6553200" y="6356350"/>
            <a:ext cx="2133600" cy="365125"/>
          </a:xfrm>
        </p:spPr>
        <p:txBody>
          <a:bodyPr/>
          <a:lstStyle/>
          <a:p>
            <a:fld id="{D569B24D-3BB5-4F51-A094-AA483AD21C63}" type="slidenum">
              <a:rPr lang="en-US" smtClean="0"/>
              <a:t>2</a:t>
            </a:fld>
            <a:endParaRPr lang="en-US" dirty="0"/>
          </a:p>
        </p:txBody>
      </p:sp>
    </p:spTree>
    <p:extLst>
      <p:ext uri="{BB962C8B-B14F-4D97-AF65-F5344CB8AC3E}">
        <p14:creationId xmlns:p14="http://schemas.microsoft.com/office/powerpoint/2010/main" val="59310866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Margir koma að starfi samtakanna</a:t>
            </a:r>
            <a:endParaRPr lang="is-I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351458"/>
            <a:ext cx="3467100" cy="23132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924" y="3873166"/>
            <a:ext cx="3463176" cy="23087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78" y="1355530"/>
            <a:ext cx="3463766" cy="230917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96" y="3845129"/>
            <a:ext cx="3468248" cy="2349855"/>
          </a:xfrm>
          <a:prstGeom prst="rect">
            <a:avLst/>
          </a:prstGeom>
        </p:spPr>
      </p:pic>
    </p:spTree>
    <p:extLst>
      <p:ext uri="{BB962C8B-B14F-4D97-AF65-F5344CB8AC3E}">
        <p14:creationId xmlns:p14="http://schemas.microsoft.com/office/powerpoint/2010/main" val="244459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21</a:t>
            </a:fld>
            <a:endParaRPr lang="en-US"/>
          </a:p>
        </p:txBody>
      </p:sp>
      <p:sp>
        <p:nvSpPr>
          <p:cNvPr id="3" name="Title 2"/>
          <p:cNvSpPr>
            <a:spLocks noGrp="1"/>
          </p:cNvSpPr>
          <p:nvPr>
            <p:ph type="title"/>
          </p:nvPr>
        </p:nvSpPr>
        <p:spPr/>
        <p:txBody>
          <a:bodyPr/>
          <a:lstStyle/>
          <a:p>
            <a:r>
              <a:rPr lang="is-IS" dirty="0" smtClean="0"/>
              <a:t>Mikið fundað!</a:t>
            </a:r>
            <a:endParaRPr lang="is-I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63" y="1371601"/>
            <a:ext cx="3374316" cy="22495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63" y="3989814"/>
            <a:ext cx="3374316" cy="224954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967" y="1353373"/>
            <a:ext cx="3429000" cy="2286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650" y="3989814"/>
            <a:ext cx="3407484" cy="2271656"/>
          </a:xfrm>
          <a:prstGeom prst="rect">
            <a:avLst/>
          </a:prstGeom>
        </p:spPr>
      </p:pic>
    </p:spTree>
    <p:extLst>
      <p:ext uri="{BB962C8B-B14F-4D97-AF65-F5344CB8AC3E}">
        <p14:creationId xmlns:p14="http://schemas.microsoft.com/office/powerpoint/2010/main" val="179846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22</a:t>
            </a:fld>
            <a:endParaRPr lang="en-US"/>
          </a:p>
        </p:txBody>
      </p:sp>
      <p:sp>
        <p:nvSpPr>
          <p:cNvPr id="3" name="Title 2"/>
          <p:cNvSpPr>
            <a:spLocks noGrp="1"/>
          </p:cNvSpPr>
          <p:nvPr>
            <p:ph type="title"/>
          </p:nvPr>
        </p:nvSpPr>
        <p:spPr/>
        <p:txBody>
          <a:bodyPr/>
          <a:lstStyle/>
          <a:p>
            <a:r>
              <a:rPr lang="is-IS" dirty="0" smtClean="0"/>
              <a:t>Hvað er orkutap? – mikill áhugi!</a:t>
            </a:r>
            <a:endParaRPr lang="is-I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132643"/>
            <a:ext cx="4305300" cy="2870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50" y="3155950"/>
            <a:ext cx="4800600" cy="32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91" y="1132643"/>
            <a:ext cx="3314702" cy="2209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6664" y="3765567"/>
            <a:ext cx="3907716" cy="2605144"/>
          </a:xfrm>
          <a:prstGeom prst="rect">
            <a:avLst/>
          </a:prstGeom>
        </p:spPr>
      </p:pic>
    </p:spTree>
    <p:extLst>
      <p:ext uri="{BB962C8B-B14F-4D97-AF65-F5344CB8AC3E}">
        <p14:creationId xmlns:p14="http://schemas.microsoft.com/office/powerpoint/2010/main" val="1416314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Ýmsir fundir og ráðstefnur</a:t>
            </a:r>
            <a:endParaRPr lang="is-I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60706"/>
            <a:ext cx="3505200" cy="2336800"/>
          </a:xfrm>
        </p:spPr>
      </p:pic>
      <p:sp>
        <p:nvSpPr>
          <p:cNvPr id="4" name="Slide Number Placeholder 3"/>
          <p:cNvSpPr>
            <a:spLocks noGrp="1"/>
          </p:cNvSpPr>
          <p:nvPr>
            <p:ph type="sldNum" sz="quarter" idx="12"/>
          </p:nvPr>
        </p:nvSpPr>
        <p:spPr/>
        <p:txBody>
          <a:bodyPr/>
          <a:lstStyle/>
          <a:p>
            <a:fld id="{D569B24D-3BB5-4F51-A094-AA483AD21C63}" type="slidenum">
              <a:rPr lang="en-US" smtClean="0"/>
              <a:t>23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71600"/>
            <a:ext cx="3499560" cy="23330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897482"/>
            <a:ext cx="3505200" cy="2336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3862" y="3895817"/>
            <a:ext cx="3507698" cy="2338465"/>
          </a:xfrm>
          <a:prstGeom prst="rect">
            <a:avLst/>
          </a:prstGeom>
        </p:spPr>
      </p:pic>
    </p:spTree>
    <p:extLst>
      <p:ext uri="{BB962C8B-B14F-4D97-AF65-F5344CB8AC3E}">
        <p14:creationId xmlns:p14="http://schemas.microsoft.com/office/powerpoint/2010/main" val="210526179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24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070" cy="6858000"/>
          </a:xfrm>
          <a:prstGeom prst="rect">
            <a:avLst/>
          </a:prstGeom>
        </p:spPr>
      </p:pic>
    </p:spTree>
    <p:extLst>
      <p:ext uri="{BB962C8B-B14F-4D97-AF65-F5344CB8AC3E}">
        <p14:creationId xmlns:p14="http://schemas.microsoft.com/office/powerpoint/2010/main" val="763061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25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741" y="3429000"/>
            <a:ext cx="3657600" cy="2438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35005"/>
            <a:ext cx="3493363" cy="23289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417163"/>
            <a:ext cx="3657600" cy="2438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6741" y="435005"/>
            <a:ext cx="3493364" cy="2328909"/>
          </a:xfrm>
          <a:prstGeom prst="rect">
            <a:avLst/>
          </a:prstGeom>
        </p:spPr>
      </p:pic>
    </p:spTree>
    <p:extLst>
      <p:ext uri="{BB962C8B-B14F-4D97-AF65-F5344CB8AC3E}">
        <p14:creationId xmlns:p14="http://schemas.microsoft.com/office/powerpoint/2010/main" val="220766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69B24D-3BB5-4F51-A094-AA483AD21C63}" type="slidenum">
              <a:rPr lang="en-US" smtClean="0"/>
              <a:t>26</a:t>
            </a:fld>
            <a:endParaRPr lang="en-US"/>
          </a:p>
        </p:txBody>
      </p:sp>
      <p:sp>
        <p:nvSpPr>
          <p:cNvPr id="5" name="Title 4"/>
          <p:cNvSpPr>
            <a:spLocks noGrp="1"/>
          </p:cNvSpPr>
          <p:nvPr>
            <p:ph type="title"/>
          </p:nvPr>
        </p:nvSpPr>
        <p:spPr/>
        <p:txBody>
          <a:bodyPr/>
          <a:lstStyle/>
          <a:p>
            <a:r>
              <a:rPr lang="is-IS" dirty="0" smtClean="0">
                <a:hlinkClick r:id="rId2"/>
              </a:rPr>
              <a:t>Vefflugan</a:t>
            </a:r>
            <a:endParaRPr lang="is-IS" dirty="0"/>
          </a:p>
        </p:txBody>
      </p:sp>
      <p:pic>
        <p:nvPicPr>
          <p:cNvPr id="6" name="Content Placeholder 5"/>
          <p:cNvPicPr>
            <a:picLocks noGrp="1" noChangeAspect="1"/>
          </p:cNvPicPr>
          <p:nvPr>
            <p:ph sz="half" idx="1"/>
          </p:nvPr>
        </p:nvPicPr>
        <p:blipFill>
          <a:blip r:embed="rId3"/>
          <a:stretch>
            <a:fillRect/>
          </a:stretch>
        </p:blipFill>
        <p:spPr>
          <a:xfrm>
            <a:off x="877257" y="1447800"/>
            <a:ext cx="3198485" cy="4525963"/>
          </a:xfrm>
          <a:prstGeom prst="rect">
            <a:avLst/>
          </a:prstGeom>
        </p:spPr>
      </p:pic>
      <p:pic>
        <p:nvPicPr>
          <p:cNvPr id="7" name="Content Placeholder 6"/>
          <p:cNvPicPr>
            <a:picLocks noGrp="1" noChangeAspect="1"/>
          </p:cNvPicPr>
          <p:nvPr>
            <p:ph sz="half" idx="2"/>
          </p:nvPr>
        </p:nvPicPr>
        <p:blipFill>
          <a:blip r:embed="rId4"/>
          <a:stretch>
            <a:fillRect/>
          </a:stretch>
        </p:blipFill>
        <p:spPr>
          <a:xfrm>
            <a:off x="5048812" y="1447800"/>
            <a:ext cx="3237376" cy="4525963"/>
          </a:xfrm>
          <a:prstGeom prst="rect">
            <a:avLst/>
          </a:prstGeom>
        </p:spPr>
      </p:pic>
    </p:spTree>
    <p:extLst>
      <p:ext uri="{BB962C8B-B14F-4D97-AF65-F5344CB8AC3E}">
        <p14:creationId xmlns:p14="http://schemas.microsoft.com/office/powerpoint/2010/main" val="4049861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Gott að vita</a:t>
            </a:r>
            <a:endParaRPr lang="is-IS" dirty="0"/>
          </a:p>
        </p:txBody>
      </p:sp>
      <p:sp>
        <p:nvSpPr>
          <p:cNvPr id="3" name="Content Placeholder 2"/>
          <p:cNvSpPr>
            <a:spLocks noGrp="1"/>
          </p:cNvSpPr>
          <p:nvPr>
            <p:ph idx="1"/>
          </p:nvPr>
        </p:nvSpPr>
        <p:spPr/>
        <p:txBody>
          <a:bodyPr/>
          <a:lstStyle/>
          <a:p>
            <a:pPr marL="0" indent="0">
              <a:buNone/>
            </a:pPr>
            <a:endParaRPr lang="is-IS" dirty="0" smtClean="0"/>
          </a:p>
          <a:p>
            <a:pPr marL="0" indent="0">
              <a:buNone/>
            </a:pPr>
            <a:endParaRPr lang="is-IS" dirty="0"/>
          </a:p>
          <a:p>
            <a:pPr marL="0" indent="0">
              <a:buNone/>
            </a:pPr>
            <a:endParaRPr lang="is-IS" dirty="0" smtClean="0"/>
          </a:p>
          <a:p>
            <a:pPr marL="0" indent="0">
              <a:buNone/>
            </a:pPr>
            <a:endParaRPr lang="is-IS" dirty="0" smtClean="0"/>
          </a:p>
          <a:p>
            <a:pPr marL="0" indent="0" algn="ctr">
              <a:buNone/>
            </a:pPr>
            <a:endParaRPr lang="is-IS" dirty="0">
              <a:hlinkClick r:id="rId2"/>
            </a:endParaRPr>
          </a:p>
        </p:txBody>
      </p:sp>
      <p:sp>
        <p:nvSpPr>
          <p:cNvPr id="4" name="Slide Number Placeholder 3"/>
          <p:cNvSpPr>
            <a:spLocks noGrp="1"/>
          </p:cNvSpPr>
          <p:nvPr>
            <p:ph type="sldNum" sz="quarter" idx="12"/>
          </p:nvPr>
        </p:nvSpPr>
        <p:spPr/>
        <p:txBody>
          <a:bodyPr/>
          <a:lstStyle/>
          <a:p>
            <a:fld id="{D569B24D-3BB5-4F51-A094-AA483AD21C63}" type="slidenum">
              <a:rPr lang="en-US" smtClean="0"/>
              <a:t>27</a:t>
            </a:fld>
            <a:endParaRPr lang="en-US"/>
          </a:p>
        </p:txBody>
      </p:sp>
      <p:pic>
        <p:nvPicPr>
          <p:cNvPr id="2050" name="Picture 2" descr="http://gottadvita.sundfot.is/iframe/timeline/images/animation/figu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44892"/>
            <a:ext cx="57150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9593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Bætt ímynd – eitt skref - auglýsing</a:t>
            </a:r>
            <a:endParaRPr lang="is-IS" dirty="0"/>
          </a:p>
        </p:txBody>
      </p:sp>
      <p:pic>
        <p:nvPicPr>
          <p:cNvPr id="5" name="Content Placeholder 4"/>
          <p:cNvPicPr>
            <a:picLocks noGrp="1" noChangeAspect="1"/>
          </p:cNvPicPr>
          <p:nvPr>
            <p:ph idx="1"/>
          </p:nvPr>
        </p:nvPicPr>
        <p:blipFill>
          <a:blip r:embed="rId2"/>
          <a:stretch>
            <a:fillRect/>
          </a:stretch>
        </p:blipFill>
        <p:spPr>
          <a:xfrm>
            <a:off x="1957087" y="1986756"/>
            <a:ext cx="5229826" cy="3441700"/>
          </a:xfrm>
          <a:prstGeom prst="rect">
            <a:avLst/>
          </a:prstGeom>
        </p:spPr>
      </p:pic>
      <p:sp>
        <p:nvSpPr>
          <p:cNvPr id="4" name="Slide Number Placeholder 3"/>
          <p:cNvSpPr>
            <a:spLocks noGrp="1"/>
          </p:cNvSpPr>
          <p:nvPr>
            <p:ph type="sldNum" sz="quarter" idx="12"/>
          </p:nvPr>
        </p:nvSpPr>
        <p:spPr/>
        <p:txBody>
          <a:bodyPr/>
          <a:lstStyle/>
          <a:p>
            <a:fld id="{D569B24D-3BB5-4F51-A094-AA483AD21C63}" type="slidenum">
              <a:rPr lang="en-US" smtClean="0"/>
              <a:t>28</a:t>
            </a:fld>
            <a:endParaRPr lang="en-US"/>
          </a:p>
        </p:txBody>
      </p:sp>
    </p:spTree>
    <p:extLst>
      <p:ext uri="{BB962C8B-B14F-4D97-AF65-F5344CB8AC3E}">
        <p14:creationId xmlns:p14="http://schemas.microsoft.com/office/powerpoint/2010/main" val="160366670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s-IS" dirty="0" smtClean="0"/>
              <a:t>Rekstrarreikningur LL 2015</a:t>
            </a:r>
            <a:endParaRPr lang="is-IS" dirty="0"/>
          </a:p>
        </p:txBody>
      </p:sp>
      <p:sp>
        <p:nvSpPr>
          <p:cNvPr id="6" name="Content Placeholder 5"/>
          <p:cNvSpPr>
            <a:spLocks noGrp="1"/>
          </p:cNvSpPr>
          <p:nvPr>
            <p:ph idx="1"/>
          </p:nvPr>
        </p:nvSpPr>
        <p:spPr/>
        <p:txBody>
          <a:bodyPr/>
          <a:lstStyle/>
          <a:p>
            <a:pPr marL="0" indent="0">
              <a:buNone/>
              <a:tabLst>
                <a:tab pos="7267575" algn="r"/>
              </a:tabLst>
            </a:pPr>
            <a:r>
              <a:rPr lang="is-IS" sz="2800" dirty="0"/>
              <a:t>Helstu stærðir	Milljónir </a:t>
            </a:r>
            <a:r>
              <a:rPr lang="is-IS" sz="2800" dirty="0" err="1"/>
              <a:t>króna</a:t>
            </a:r>
            <a:endParaRPr lang="is-IS" sz="2800" dirty="0"/>
          </a:p>
          <a:p>
            <a:pPr marL="0" indent="0">
              <a:buNone/>
              <a:tabLst>
                <a:tab pos="7267575" algn="r"/>
              </a:tabLst>
            </a:pPr>
            <a:endParaRPr lang="is-IS" dirty="0"/>
          </a:p>
          <a:p>
            <a:pPr marL="0" indent="0">
              <a:buNone/>
              <a:tabLst>
                <a:tab pos="7267575" algn="r"/>
              </a:tabLst>
            </a:pPr>
            <a:r>
              <a:rPr lang="is-IS" sz="2400" dirty="0" smtClean="0"/>
              <a:t>Rekstrartekjur</a:t>
            </a:r>
            <a:r>
              <a:rPr lang="is-IS" sz="2400" dirty="0"/>
              <a:t>	</a:t>
            </a:r>
            <a:r>
              <a:rPr lang="is-IS" sz="2400" dirty="0" smtClean="0"/>
              <a:t>110,0</a:t>
            </a:r>
            <a:endParaRPr lang="is-IS" sz="2400" dirty="0"/>
          </a:p>
          <a:p>
            <a:pPr marL="0" indent="0">
              <a:buNone/>
              <a:tabLst>
                <a:tab pos="7267575" algn="r"/>
              </a:tabLst>
            </a:pPr>
            <a:r>
              <a:rPr lang="is-IS" sz="2400" dirty="0"/>
              <a:t>Fjármunatekjur o.fl. 	  </a:t>
            </a:r>
            <a:r>
              <a:rPr lang="is-IS" sz="2400" dirty="0" smtClean="0"/>
              <a:t>2,8</a:t>
            </a:r>
            <a:endParaRPr lang="is-IS" sz="2400" dirty="0"/>
          </a:p>
          <a:p>
            <a:pPr marL="0" indent="0">
              <a:buNone/>
              <a:tabLst>
                <a:tab pos="7267575" algn="r"/>
              </a:tabLst>
            </a:pPr>
            <a:r>
              <a:rPr lang="is-IS" sz="2400" u="sng" dirty="0"/>
              <a:t>Rekstrarkostnaður	</a:t>
            </a:r>
            <a:r>
              <a:rPr lang="is-IS" sz="2400" u="sng" dirty="0" smtClean="0"/>
              <a:t>88,2</a:t>
            </a:r>
            <a:r>
              <a:rPr lang="is-IS" sz="2400" dirty="0"/>
              <a:t/>
            </a:r>
            <a:br>
              <a:rPr lang="is-IS" sz="2400" dirty="0"/>
            </a:br>
            <a:endParaRPr lang="is-IS" sz="2400" dirty="0"/>
          </a:p>
          <a:p>
            <a:pPr marL="0" indent="0">
              <a:buNone/>
              <a:tabLst>
                <a:tab pos="7267575" algn="r"/>
              </a:tabLst>
            </a:pPr>
            <a:r>
              <a:rPr lang="is-IS" sz="2400" dirty="0"/>
              <a:t>Hagnaður ársins 	 </a:t>
            </a:r>
            <a:r>
              <a:rPr lang="is-IS" sz="2400" dirty="0" smtClean="0"/>
              <a:t>24,6 </a:t>
            </a:r>
            <a:endParaRPr lang="is-IS" sz="2400" dirty="0"/>
          </a:p>
          <a:p>
            <a:endParaRPr lang="is-IS" dirty="0"/>
          </a:p>
        </p:txBody>
      </p:sp>
      <p:sp>
        <p:nvSpPr>
          <p:cNvPr id="4" name="Slide Number Placeholder 3"/>
          <p:cNvSpPr>
            <a:spLocks noGrp="1"/>
          </p:cNvSpPr>
          <p:nvPr>
            <p:ph type="sldNum" sz="quarter" idx="12"/>
          </p:nvPr>
        </p:nvSpPr>
        <p:spPr/>
        <p:txBody>
          <a:bodyPr/>
          <a:lstStyle/>
          <a:p>
            <a:fld id="{D569B24D-3BB5-4F51-A094-AA483AD21C63}" type="slidenum">
              <a:rPr lang="en-US" smtClean="0"/>
              <a:t>29</a:t>
            </a:fld>
            <a:endParaRPr lang="en-US"/>
          </a:p>
        </p:txBody>
      </p:sp>
    </p:spTree>
    <p:extLst>
      <p:ext uri="{BB962C8B-B14F-4D97-AF65-F5344CB8AC3E}">
        <p14:creationId xmlns:p14="http://schemas.microsoft.com/office/powerpoint/2010/main" val="378533498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97" y="1981200"/>
            <a:ext cx="9144000" cy="9906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smtClean="0">
                <a:solidFill>
                  <a:schemeClr val="bg1">
                    <a:lumMod val="50000"/>
                  </a:schemeClr>
                </a:solidFill>
              </a:rPr>
              <a:t>Fundarsetning</a:t>
            </a:r>
          </a:p>
          <a:p>
            <a:pPr marL="514350" indent="-381000">
              <a:spcAft>
                <a:spcPts val="600"/>
              </a:spcAft>
              <a:buFont typeface="+mj-lt"/>
              <a:buAutoNum type="arabicPeriod"/>
            </a:pPr>
            <a:r>
              <a:rPr lang="is-IS" sz="2400" dirty="0" smtClean="0"/>
              <a:t>Skýrsla </a:t>
            </a:r>
            <a:r>
              <a:rPr lang="is-IS" sz="2400" dirty="0"/>
              <a:t>stjórnar um starfsemi á liðnu </a:t>
            </a:r>
            <a:r>
              <a:rPr lang="is-IS" sz="2400" dirty="0" smtClean="0"/>
              <a:t>starfsári</a:t>
            </a:r>
            <a:endParaRPr lang="is-IS" sz="2400" dirty="0"/>
          </a:p>
          <a:p>
            <a:pPr marL="514350" indent="-381000">
              <a:spcAft>
                <a:spcPts val="600"/>
              </a:spcAft>
              <a:buFont typeface="+mj-lt"/>
              <a:buAutoNum type="arabicPeriod"/>
            </a:pPr>
            <a:r>
              <a:rPr lang="is-IS" sz="2400" dirty="0" smtClean="0"/>
              <a:t>Ársreikningur </a:t>
            </a:r>
            <a:r>
              <a:rPr lang="is-IS" sz="2400" dirty="0"/>
              <a:t>fyrir árið </a:t>
            </a:r>
            <a:r>
              <a:rPr lang="is-IS" sz="2400" dirty="0" smtClean="0"/>
              <a:t>2015</a:t>
            </a:r>
            <a:endParaRPr lang="is-IS" sz="2400" dirty="0"/>
          </a:p>
          <a:p>
            <a:pPr marL="514350" indent="-381000">
              <a:spcAft>
                <a:spcPts val="600"/>
              </a:spcAft>
              <a:buFont typeface="+mj-lt"/>
              <a:buAutoNum type="arabicPeriod"/>
            </a:pPr>
            <a:r>
              <a:rPr lang="is-IS" sz="2400" dirty="0" smtClean="0"/>
              <a:t>Kjör </a:t>
            </a:r>
            <a:r>
              <a:rPr lang="is-IS" sz="2400" dirty="0"/>
              <a:t>stjórnar og </a:t>
            </a:r>
            <a:r>
              <a:rPr lang="is-IS" sz="2400" dirty="0" smtClean="0"/>
              <a:t>varastjórnar</a:t>
            </a:r>
            <a:endParaRPr lang="is-IS" sz="2400" dirty="0"/>
          </a:p>
          <a:p>
            <a:pPr marL="514350" indent="-381000">
              <a:spcAft>
                <a:spcPts val="600"/>
              </a:spcAft>
              <a:buFont typeface="+mj-lt"/>
              <a:buAutoNum type="arabicPeriod"/>
            </a:pPr>
            <a:r>
              <a:rPr lang="is-IS" sz="2400" dirty="0" smtClean="0"/>
              <a:t>Kjör endurskoðunarfyrirtæki</a:t>
            </a:r>
            <a:r>
              <a:rPr lang="is-IS" sz="2400" dirty="0"/>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2016 </a:t>
            </a:r>
            <a:r>
              <a:rPr lang="is-IS" sz="2400" dirty="0"/>
              <a:t>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70852973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Efnahagsreikningur LL 2015</a:t>
            </a:r>
            <a:endParaRPr lang="is-IS" dirty="0"/>
          </a:p>
        </p:txBody>
      </p:sp>
      <p:sp>
        <p:nvSpPr>
          <p:cNvPr id="3" name="Content Placeholder 2"/>
          <p:cNvSpPr>
            <a:spLocks noGrp="1"/>
          </p:cNvSpPr>
          <p:nvPr>
            <p:ph idx="1"/>
          </p:nvPr>
        </p:nvSpPr>
        <p:spPr/>
        <p:txBody>
          <a:bodyPr>
            <a:normAutofit/>
          </a:bodyPr>
          <a:lstStyle/>
          <a:p>
            <a:pPr marL="0" indent="0">
              <a:buNone/>
              <a:tabLst>
                <a:tab pos="7267575" algn="r"/>
              </a:tabLst>
            </a:pPr>
            <a:r>
              <a:rPr lang="is-IS" sz="2800" dirty="0"/>
              <a:t>Eignir:	Milljónir </a:t>
            </a:r>
            <a:r>
              <a:rPr lang="is-IS" sz="2800" dirty="0" err="1"/>
              <a:t>króna</a:t>
            </a:r>
            <a:endParaRPr lang="is-IS" sz="2800" dirty="0"/>
          </a:p>
          <a:p>
            <a:pPr marL="0" indent="0">
              <a:buNone/>
              <a:tabLst>
                <a:tab pos="7267575" algn="r"/>
              </a:tabLst>
            </a:pPr>
            <a:endParaRPr lang="is-IS" dirty="0"/>
          </a:p>
          <a:p>
            <a:pPr marL="0" indent="0">
              <a:buNone/>
              <a:tabLst>
                <a:tab pos="7267575" algn="r"/>
              </a:tabLst>
            </a:pPr>
            <a:r>
              <a:rPr lang="is-IS" sz="2400" dirty="0"/>
              <a:t>Fastafjármunir	     </a:t>
            </a:r>
            <a:r>
              <a:rPr lang="is-IS" sz="2400" dirty="0" smtClean="0"/>
              <a:t>0,0</a:t>
            </a:r>
            <a:endParaRPr lang="is-IS" sz="2400" dirty="0"/>
          </a:p>
          <a:p>
            <a:pPr marL="0" indent="0">
              <a:buNone/>
              <a:tabLst>
                <a:tab pos="7267575" algn="r"/>
              </a:tabLst>
            </a:pPr>
            <a:r>
              <a:rPr lang="is-IS" sz="2400" dirty="0"/>
              <a:t>Hlutabréfaeign	     0,7</a:t>
            </a:r>
          </a:p>
          <a:p>
            <a:pPr marL="0" indent="0">
              <a:buNone/>
              <a:tabLst>
                <a:tab pos="7267575" algn="r"/>
              </a:tabLst>
            </a:pPr>
            <a:r>
              <a:rPr lang="is-IS" sz="2400" dirty="0"/>
              <a:t>Skammtímakröfur	  </a:t>
            </a:r>
            <a:r>
              <a:rPr lang="is-IS" sz="2400" dirty="0" smtClean="0"/>
              <a:t>1,3</a:t>
            </a:r>
            <a:endParaRPr lang="is-IS" sz="2400" dirty="0"/>
          </a:p>
          <a:p>
            <a:pPr marL="0" indent="0">
              <a:buNone/>
              <a:tabLst>
                <a:tab pos="7267575" algn="r"/>
              </a:tabLst>
            </a:pPr>
            <a:r>
              <a:rPr lang="is-IS" sz="2400" u="sng" dirty="0"/>
              <a:t>Handbært fé 	</a:t>
            </a:r>
            <a:r>
              <a:rPr lang="is-IS" sz="2400" u="sng" dirty="0" smtClean="0"/>
              <a:t>93,7</a:t>
            </a:r>
            <a:r>
              <a:rPr lang="is-IS" sz="2400" dirty="0"/>
              <a:t/>
            </a:r>
            <a:br>
              <a:rPr lang="is-IS" sz="2400" dirty="0"/>
            </a:br>
            <a:endParaRPr lang="is-IS" sz="2400" dirty="0"/>
          </a:p>
          <a:p>
            <a:pPr marL="0" indent="0">
              <a:buNone/>
              <a:tabLst>
                <a:tab pos="7267575" algn="r"/>
              </a:tabLst>
            </a:pPr>
            <a:r>
              <a:rPr lang="is-IS" sz="2400" dirty="0"/>
              <a:t>Eignir samtals	       </a:t>
            </a:r>
            <a:r>
              <a:rPr lang="is-IS" sz="2400" dirty="0" smtClean="0"/>
              <a:t>95,7</a:t>
            </a:r>
            <a:endParaRPr lang="is-IS" sz="2400" dirty="0"/>
          </a:p>
          <a:p>
            <a:endParaRPr lang="is-IS" dirty="0"/>
          </a:p>
        </p:txBody>
      </p:sp>
      <p:sp>
        <p:nvSpPr>
          <p:cNvPr id="4" name="Slide Number Placeholder 3"/>
          <p:cNvSpPr>
            <a:spLocks noGrp="1"/>
          </p:cNvSpPr>
          <p:nvPr>
            <p:ph type="sldNum" sz="quarter" idx="12"/>
          </p:nvPr>
        </p:nvSpPr>
        <p:spPr/>
        <p:txBody>
          <a:bodyPr/>
          <a:lstStyle/>
          <a:p>
            <a:fld id="{D569B24D-3BB5-4F51-A094-AA483AD21C63}" type="slidenum">
              <a:rPr lang="en-US" smtClean="0"/>
              <a:t>30</a:t>
            </a:fld>
            <a:endParaRPr lang="en-US"/>
          </a:p>
        </p:txBody>
      </p:sp>
    </p:spTree>
    <p:extLst>
      <p:ext uri="{BB962C8B-B14F-4D97-AF65-F5344CB8AC3E}">
        <p14:creationId xmlns:p14="http://schemas.microsoft.com/office/powerpoint/2010/main" val="270329019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Efnahagsreikningur LL 2015</a:t>
            </a:r>
            <a:endParaRPr lang="is-IS" dirty="0"/>
          </a:p>
        </p:txBody>
      </p:sp>
      <p:sp>
        <p:nvSpPr>
          <p:cNvPr id="3" name="Content Placeholder 2"/>
          <p:cNvSpPr>
            <a:spLocks noGrp="1"/>
          </p:cNvSpPr>
          <p:nvPr>
            <p:ph idx="1"/>
          </p:nvPr>
        </p:nvSpPr>
        <p:spPr/>
        <p:txBody>
          <a:bodyPr/>
          <a:lstStyle/>
          <a:p>
            <a:pPr marL="0" indent="0">
              <a:buNone/>
              <a:tabLst>
                <a:tab pos="7267575" algn="r"/>
              </a:tabLst>
            </a:pPr>
            <a:r>
              <a:rPr lang="is-IS" sz="2800" dirty="0"/>
              <a:t>Eigið fé og skuldir:	milljónir </a:t>
            </a:r>
            <a:r>
              <a:rPr lang="is-IS" sz="2800" dirty="0" err="1"/>
              <a:t>króna</a:t>
            </a:r>
            <a:r>
              <a:rPr lang="is-IS" sz="2800" dirty="0"/>
              <a:t/>
            </a:r>
            <a:br>
              <a:rPr lang="is-IS" sz="2800" dirty="0"/>
            </a:br>
            <a:endParaRPr lang="is-IS" sz="2800" dirty="0"/>
          </a:p>
          <a:p>
            <a:pPr marL="0" indent="0">
              <a:buNone/>
              <a:tabLst>
                <a:tab pos="7267575" algn="r"/>
              </a:tabLst>
            </a:pPr>
            <a:r>
              <a:rPr lang="is-IS" sz="2400" dirty="0" smtClean="0"/>
              <a:t>Eigið fé	85,9</a:t>
            </a:r>
          </a:p>
          <a:p>
            <a:pPr marL="0" indent="0">
              <a:buNone/>
              <a:tabLst>
                <a:tab pos="7267575" algn="r"/>
              </a:tabLst>
            </a:pPr>
            <a:r>
              <a:rPr lang="is-IS" sz="2400" u="sng" dirty="0" smtClean="0"/>
              <a:t>Ýmsar skammtímaskuldir	9,8</a:t>
            </a:r>
            <a:endParaRPr lang="is-IS" sz="2400" dirty="0" smtClean="0"/>
          </a:p>
          <a:p>
            <a:pPr marL="0" indent="0">
              <a:buNone/>
              <a:tabLst>
                <a:tab pos="7267575" algn="r"/>
              </a:tabLst>
            </a:pPr>
            <a:endParaRPr lang="is-IS" sz="2400" dirty="0"/>
          </a:p>
          <a:p>
            <a:pPr marL="0" indent="0">
              <a:buNone/>
              <a:tabLst>
                <a:tab pos="7267575" algn="r"/>
              </a:tabLst>
            </a:pPr>
            <a:r>
              <a:rPr lang="is-IS" sz="2400" dirty="0"/>
              <a:t>Skuldir og eigið fé samtals: 	</a:t>
            </a:r>
            <a:r>
              <a:rPr lang="is-IS" sz="2400" dirty="0" smtClean="0"/>
              <a:t>95,7</a:t>
            </a:r>
            <a:endParaRPr lang="is-IS" sz="2400" dirty="0"/>
          </a:p>
          <a:p>
            <a:endParaRPr lang="is-IS" dirty="0"/>
          </a:p>
        </p:txBody>
      </p:sp>
      <p:sp>
        <p:nvSpPr>
          <p:cNvPr id="4" name="Slide Number Placeholder 3"/>
          <p:cNvSpPr>
            <a:spLocks noGrp="1"/>
          </p:cNvSpPr>
          <p:nvPr>
            <p:ph type="sldNum" sz="quarter" idx="12"/>
          </p:nvPr>
        </p:nvSpPr>
        <p:spPr/>
        <p:txBody>
          <a:bodyPr/>
          <a:lstStyle/>
          <a:p>
            <a:fld id="{D569B24D-3BB5-4F51-A094-AA483AD21C63}" type="slidenum">
              <a:rPr lang="en-US" smtClean="0"/>
              <a:t>31</a:t>
            </a:fld>
            <a:endParaRPr lang="en-US"/>
          </a:p>
        </p:txBody>
      </p:sp>
    </p:spTree>
    <p:extLst>
      <p:ext uri="{BB962C8B-B14F-4D97-AF65-F5344CB8AC3E}">
        <p14:creationId xmlns:p14="http://schemas.microsoft.com/office/powerpoint/2010/main" val="134573434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Efnahagsreikningur LL 2015</a:t>
            </a:r>
            <a:endParaRPr lang="is-IS" dirty="0"/>
          </a:p>
        </p:txBody>
      </p:sp>
      <p:sp>
        <p:nvSpPr>
          <p:cNvPr id="3" name="Content Placeholder 2"/>
          <p:cNvSpPr>
            <a:spLocks noGrp="1"/>
          </p:cNvSpPr>
          <p:nvPr>
            <p:ph idx="1"/>
          </p:nvPr>
        </p:nvSpPr>
        <p:spPr/>
        <p:txBody>
          <a:bodyPr/>
          <a:lstStyle/>
          <a:p>
            <a:pPr marL="0" indent="0">
              <a:buNone/>
              <a:tabLst>
                <a:tab pos="7267575" algn="r"/>
              </a:tabLst>
            </a:pPr>
            <a:r>
              <a:rPr lang="is-IS" sz="2800" dirty="0"/>
              <a:t>Sjóðstreymi – helstu stærðir	Þúsund krónur</a:t>
            </a:r>
            <a:br>
              <a:rPr lang="is-IS" sz="2800" dirty="0"/>
            </a:br>
            <a:endParaRPr lang="is-IS" sz="2800" dirty="0"/>
          </a:p>
          <a:p>
            <a:pPr marL="0" indent="0">
              <a:buNone/>
              <a:tabLst>
                <a:tab pos="7267575" algn="r"/>
              </a:tabLst>
            </a:pPr>
            <a:r>
              <a:rPr lang="is-IS" sz="2400" dirty="0"/>
              <a:t>Veltufé frá rekstri 	   </a:t>
            </a:r>
            <a:r>
              <a:rPr lang="is-IS" sz="2400" dirty="0" smtClean="0"/>
              <a:t>24.747 </a:t>
            </a:r>
            <a:endParaRPr lang="is-IS" sz="2400" dirty="0"/>
          </a:p>
          <a:p>
            <a:pPr marL="0" indent="0">
              <a:buNone/>
              <a:tabLst>
                <a:tab pos="7267575" algn="r"/>
              </a:tabLst>
            </a:pPr>
            <a:r>
              <a:rPr lang="is-IS" sz="2400" dirty="0"/>
              <a:t>Handbært fé frá rekstri	</a:t>
            </a:r>
            <a:r>
              <a:rPr lang="is-IS" sz="2400" dirty="0" smtClean="0"/>
              <a:t>27.762</a:t>
            </a:r>
            <a:endParaRPr lang="is-IS" sz="2400" dirty="0"/>
          </a:p>
          <a:p>
            <a:pPr marL="0" indent="0">
              <a:buNone/>
              <a:tabLst>
                <a:tab pos="7267575" algn="r"/>
              </a:tabLst>
            </a:pPr>
            <a:r>
              <a:rPr lang="is-IS" sz="2400" dirty="0"/>
              <a:t>Fjárfestingarhreyfingar	</a:t>
            </a:r>
            <a:r>
              <a:rPr lang="is-IS" sz="2400" dirty="0" smtClean="0"/>
              <a:t>10</a:t>
            </a:r>
            <a:endParaRPr lang="is-IS" sz="2400" dirty="0"/>
          </a:p>
          <a:p>
            <a:pPr marL="0" indent="0">
              <a:buNone/>
              <a:tabLst>
                <a:tab pos="7267575" algn="r"/>
              </a:tabLst>
            </a:pPr>
            <a:r>
              <a:rPr lang="is-IS" sz="2400" dirty="0"/>
              <a:t>Hækkun á </a:t>
            </a:r>
            <a:r>
              <a:rPr lang="is-IS" sz="2400" dirty="0" err="1"/>
              <a:t>handbæru</a:t>
            </a:r>
            <a:r>
              <a:rPr lang="is-IS" sz="2400" dirty="0"/>
              <a:t> fé </a:t>
            </a:r>
            <a:r>
              <a:rPr lang="is-IS" sz="2400"/>
              <a:t>	</a:t>
            </a:r>
            <a:r>
              <a:rPr lang="is-IS" sz="2400" smtClean="0"/>
              <a:t>27.772</a:t>
            </a:r>
            <a:endParaRPr lang="is-IS" sz="2400" dirty="0"/>
          </a:p>
          <a:p>
            <a:pPr marL="0" indent="0">
              <a:buNone/>
            </a:pPr>
            <a:endParaRPr lang="is-IS" sz="2400" dirty="0"/>
          </a:p>
        </p:txBody>
      </p:sp>
      <p:sp>
        <p:nvSpPr>
          <p:cNvPr id="4" name="Slide Number Placeholder 3"/>
          <p:cNvSpPr>
            <a:spLocks noGrp="1"/>
          </p:cNvSpPr>
          <p:nvPr>
            <p:ph type="sldNum" sz="quarter" idx="12"/>
          </p:nvPr>
        </p:nvSpPr>
        <p:spPr/>
        <p:txBody>
          <a:bodyPr/>
          <a:lstStyle/>
          <a:p>
            <a:fld id="{D569B24D-3BB5-4F51-A094-AA483AD21C63}" type="slidenum">
              <a:rPr lang="en-US" smtClean="0"/>
              <a:t>32</a:t>
            </a:fld>
            <a:endParaRPr lang="en-US"/>
          </a:p>
        </p:txBody>
      </p:sp>
    </p:spTree>
    <p:extLst>
      <p:ext uri="{BB962C8B-B14F-4D97-AF65-F5344CB8AC3E}">
        <p14:creationId xmlns:p14="http://schemas.microsoft.com/office/powerpoint/2010/main" val="4692705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718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a:solidFill>
                  <a:schemeClr val="bg1">
                    <a:lumMod val="50000"/>
                  </a:schemeClr>
                </a:solidFill>
              </a:rPr>
              <a:t>Fundarsetning</a:t>
            </a:r>
          </a:p>
          <a:p>
            <a:pPr marL="514350" indent="-381000">
              <a:spcAft>
                <a:spcPts val="600"/>
              </a:spcAft>
              <a:buFont typeface="+mj-lt"/>
              <a:buAutoNum type="arabicPeriod"/>
            </a:pPr>
            <a:r>
              <a:rPr lang="is-IS" sz="2400" dirty="0">
                <a:solidFill>
                  <a:schemeClr val="bg1">
                    <a:lumMod val="50000"/>
                  </a:schemeClr>
                </a:solidFill>
              </a:rPr>
              <a:t>Skýrsla stjórnar um starfsemi á liðnu starfsári</a:t>
            </a:r>
          </a:p>
          <a:p>
            <a:pPr marL="514350" indent="-381000">
              <a:spcAft>
                <a:spcPts val="600"/>
              </a:spcAft>
              <a:buFont typeface="+mj-lt"/>
              <a:buAutoNum type="arabicPeriod"/>
            </a:pPr>
            <a:r>
              <a:rPr lang="is-IS" sz="2400" dirty="0">
                <a:solidFill>
                  <a:schemeClr val="bg1">
                    <a:lumMod val="50000"/>
                  </a:schemeClr>
                </a:solidFill>
              </a:rPr>
              <a:t>Ársreikningur fyrir árið 2015</a:t>
            </a:r>
          </a:p>
          <a:p>
            <a:pPr marL="514350" indent="-381000">
              <a:spcAft>
                <a:spcPts val="600"/>
              </a:spcAft>
              <a:buFont typeface="+mj-lt"/>
              <a:buAutoNum type="arabicPeriod"/>
            </a:pPr>
            <a:r>
              <a:rPr lang="is-IS" sz="2400" dirty="0" smtClean="0"/>
              <a:t>Kjör </a:t>
            </a:r>
            <a:r>
              <a:rPr lang="is-IS" sz="2400" dirty="0"/>
              <a:t>stjórnar og </a:t>
            </a:r>
            <a:r>
              <a:rPr lang="is-IS" sz="2400" dirty="0" smtClean="0"/>
              <a:t>varastjórnar</a:t>
            </a:r>
            <a:endParaRPr lang="is-IS" sz="2400" dirty="0"/>
          </a:p>
          <a:p>
            <a:pPr marL="514350" indent="-381000">
              <a:spcAft>
                <a:spcPts val="600"/>
              </a:spcAft>
              <a:buFont typeface="+mj-lt"/>
              <a:buAutoNum type="arabicPeriod"/>
            </a:pPr>
            <a:r>
              <a:rPr lang="is-IS" sz="2400" dirty="0" smtClean="0"/>
              <a:t>Kjör endurskoðunarfyrirtæki</a:t>
            </a:r>
            <a:r>
              <a:rPr lang="is-IS" sz="2400" dirty="0"/>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2016 </a:t>
            </a:r>
            <a:r>
              <a:rPr lang="is-IS" sz="2400" dirty="0"/>
              <a:t>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427874618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Uppstillingarnefnd</a:t>
            </a:r>
            <a:endParaRPr lang="is-IS" dirty="0"/>
          </a:p>
        </p:txBody>
      </p:sp>
      <p:sp>
        <p:nvSpPr>
          <p:cNvPr id="3" name="Content Placeholder 2"/>
          <p:cNvSpPr>
            <a:spLocks noGrp="1"/>
          </p:cNvSpPr>
          <p:nvPr>
            <p:ph idx="1"/>
          </p:nvPr>
        </p:nvSpPr>
        <p:spPr/>
        <p:txBody>
          <a:bodyPr>
            <a:noAutofit/>
          </a:bodyPr>
          <a:lstStyle/>
          <a:p>
            <a:pPr marL="0" indent="0">
              <a:buNone/>
            </a:pPr>
            <a:r>
              <a:rPr lang="is-IS" sz="1600" dirty="0" smtClean="0"/>
              <a:t>Úr samþykktum: </a:t>
            </a:r>
          </a:p>
          <a:p>
            <a:r>
              <a:rPr lang="is-IS" sz="1400" dirty="0" smtClean="0"/>
              <a:t>Stjórn </a:t>
            </a:r>
            <a:r>
              <a:rPr lang="is-IS" sz="1400" dirty="0"/>
              <a:t>samtakanna skal skipuð 9 mönnum og 3 til vara sem kjörnir eru á aðalfundi samtakanna til þriggja ára í senn. Árlega skal kjósa þriðjung stjórnarmanna og einn varamann.</a:t>
            </a:r>
          </a:p>
          <a:p>
            <a:r>
              <a:rPr lang="is-IS" sz="1400" dirty="0" smtClean="0"/>
              <a:t>Uppstillingarnefnd </a:t>
            </a:r>
            <a:r>
              <a:rPr lang="is-IS" sz="1400" dirty="0"/>
              <a:t>skal starfrækt sem hefur það hlutverk að gera tillögu til aðalfundar að skipan stjórnar. Í nefndinni sitji fimm fulltrúar til þriggja ára; einn tilnefndur af Alþýðusambandi Íslands, einn frá samtökum starfsmanna ríkis og/eða sveitarfélaga, einn tilnefndur af Samtökum atvinnulífsins, einn frá launagreiðendum ríkis og/eða sveitarfélaga og einn frá þeim lífeyrissjóðum sem skilgreina hluta skylduiðgjalds í séreign.</a:t>
            </a:r>
          </a:p>
          <a:p>
            <a:r>
              <a:rPr lang="is-IS" sz="1400" dirty="0" smtClean="0"/>
              <a:t>Skal </a:t>
            </a:r>
            <a:r>
              <a:rPr lang="is-IS" sz="1400" dirty="0"/>
              <a:t>uppstillingarnefnd við tillögugerð sína hafa það að markmiði að stjórnin endurspegli fjölbreytileika þeirra sjóða sem aðild eiga að landssamtökunum. Skulu fulltrúar í stjórn vera af báðum kynjum og koma úr röðum ólíkra sjóða, frá höfuðborgarsvæðinu og landsbyggðinni, úr röðum framkvæmdastjóra lífeyrissjóða og stjórnarmanna, bæði fulltrúa launþega og atvinnurekenda. Skal tillagan liggja fyrir eigi síðar en mánuði fyrir aðalfund samtakanna</a:t>
            </a:r>
            <a:r>
              <a:rPr lang="is-IS" sz="1400" dirty="0" smtClean="0"/>
              <a:t>.</a:t>
            </a:r>
          </a:p>
          <a:p>
            <a:pPr marL="0" indent="0">
              <a:buNone/>
            </a:pPr>
            <a:endParaRPr lang="is-IS" sz="1400" dirty="0" smtClean="0"/>
          </a:p>
          <a:p>
            <a:pPr marL="0" indent="0">
              <a:buNone/>
            </a:pPr>
            <a:r>
              <a:rPr lang="is-IS" sz="1600" dirty="0" smtClean="0"/>
              <a:t>Nefndin: </a:t>
            </a:r>
            <a:r>
              <a:rPr lang="is-IS" sz="1600" dirty="0"/>
              <a:t>Sigurður Bessason, ASÍ, Guðrún Ögmundsdóttir, Samtökum starfsmanna ríkisins og/eða sveitarfélaga, Hannes Sigurðsson, SA, Helga Jónsdóttir, launagreiðendum ríkisins og/eða sveitarfélaga og Oddur Ingimarsson, frá sjóðum sem skilgreina hluta skylduiðgjalds í séreign</a:t>
            </a:r>
            <a:r>
              <a:rPr lang="is-IS" sz="1600" dirty="0" smtClean="0"/>
              <a:t>.</a:t>
            </a:r>
            <a:endParaRPr lang="is-IS" sz="1600" dirty="0"/>
          </a:p>
          <a:p>
            <a:pPr marL="0" indent="0">
              <a:buNone/>
            </a:pPr>
            <a:endParaRPr lang="is-IS" sz="1400" dirty="0"/>
          </a:p>
          <a:p>
            <a:pPr marL="0" indent="0">
              <a:buNone/>
            </a:pPr>
            <a:endParaRPr lang="is-IS" sz="1400" dirty="0"/>
          </a:p>
        </p:txBody>
      </p:sp>
      <p:sp>
        <p:nvSpPr>
          <p:cNvPr id="4" name="Slide Number Placeholder 3"/>
          <p:cNvSpPr>
            <a:spLocks noGrp="1"/>
          </p:cNvSpPr>
          <p:nvPr>
            <p:ph type="sldNum" sz="quarter" idx="12"/>
          </p:nvPr>
        </p:nvSpPr>
        <p:spPr/>
        <p:txBody>
          <a:bodyPr/>
          <a:lstStyle/>
          <a:p>
            <a:fld id="{D569B24D-3BB5-4F51-A094-AA483AD21C63}" type="slidenum">
              <a:rPr lang="en-US" smtClean="0"/>
              <a:t>34</a:t>
            </a:fld>
            <a:endParaRPr lang="en-US"/>
          </a:p>
        </p:txBody>
      </p:sp>
    </p:spTree>
    <p:extLst>
      <p:ext uri="{BB962C8B-B14F-4D97-AF65-F5344CB8AC3E}">
        <p14:creationId xmlns:p14="http://schemas.microsoft.com/office/powerpoint/2010/main" val="388947170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Tillögur uppstillingarnefndar</a:t>
            </a:r>
            <a:endParaRPr lang="is-IS" dirty="0"/>
          </a:p>
        </p:txBody>
      </p:sp>
      <p:sp>
        <p:nvSpPr>
          <p:cNvPr id="3" name="Content Placeholder 2"/>
          <p:cNvSpPr>
            <a:spLocks noGrp="1"/>
          </p:cNvSpPr>
          <p:nvPr>
            <p:ph idx="1"/>
          </p:nvPr>
        </p:nvSpPr>
        <p:spPr>
          <a:xfrm>
            <a:off x="457200" y="1447800"/>
            <a:ext cx="8001000" cy="4523055"/>
          </a:xfrm>
        </p:spPr>
        <p:txBody>
          <a:bodyPr>
            <a:normAutofit/>
          </a:bodyPr>
          <a:lstStyle/>
          <a:p>
            <a:pPr marL="0" indent="0">
              <a:buNone/>
            </a:pPr>
            <a:r>
              <a:rPr lang="is-IS" sz="2800" dirty="0" smtClean="0"/>
              <a:t>Aðalmenn </a:t>
            </a:r>
            <a:r>
              <a:rPr lang="is-IS" sz="2800" dirty="0"/>
              <a:t>til þriggja </a:t>
            </a:r>
            <a:r>
              <a:rPr lang="is-IS" sz="2800" dirty="0" smtClean="0"/>
              <a:t>ára:</a:t>
            </a:r>
            <a:endParaRPr lang="is-IS" sz="2800" dirty="0"/>
          </a:p>
          <a:p>
            <a:pPr lvl="1"/>
            <a:r>
              <a:rPr lang="is-IS" sz="2400" dirty="0" smtClean="0"/>
              <a:t>Harpa Ólafsdóttir</a:t>
            </a:r>
          </a:p>
          <a:p>
            <a:pPr lvl="1"/>
            <a:r>
              <a:rPr lang="is-IS" sz="2400" dirty="0" smtClean="0"/>
              <a:t>Haukur Hafsteinsson</a:t>
            </a:r>
          </a:p>
          <a:p>
            <a:pPr lvl="1"/>
            <a:r>
              <a:rPr lang="is-IS" sz="2400" dirty="0" smtClean="0"/>
              <a:t>Úlfar Steindórsson</a:t>
            </a:r>
          </a:p>
          <a:p>
            <a:pPr marL="457200" lvl="1" indent="0">
              <a:buNone/>
            </a:pPr>
            <a:endParaRPr lang="is-IS" dirty="0"/>
          </a:p>
          <a:p>
            <a:pPr marL="0" indent="0">
              <a:buNone/>
            </a:pPr>
            <a:r>
              <a:rPr lang="is-IS" sz="2800" dirty="0" smtClean="0"/>
              <a:t>Varamaður til þriggja ára:</a:t>
            </a:r>
          </a:p>
          <a:p>
            <a:pPr lvl="1"/>
            <a:r>
              <a:rPr lang="is-IS" sz="2400" dirty="0" smtClean="0"/>
              <a:t>Hulda Rós Rúriksdóttir</a:t>
            </a:r>
          </a:p>
        </p:txBody>
      </p:sp>
    </p:spTree>
    <p:extLst>
      <p:ext uri="{BB962C8B-B14F-4D97-AF65-F5344CB8AC3E}">
        <p14:creationId xmlns:p14="http://schemas.microsoft.com/office/powerpoint/2010/main" val="7239316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a:solidFill>
                  <a:schemeClr val="bg1">
                    <a:lumMod val="50000"/>
                  </a:schemeClr>
                </a:solidFill>
              </a:rPr>
              <a:t>Fundarsetning</a:t>
            </a:r>
          </a:p>
          <a:p>
            <a:pPr marL="514350" indent="-381000">
              <a:spcAft>
                <a:spcPts val="600"/>
              </a:spcAft>
              <a:buFont typeface="+mj-lt"/>
              <a:buAutoNum type="arabicPeriod"/>
            </a:pPr>
            <a:r>
              <a:rPr lang="is-IS" sz="2400" dirty="0">
                <a:solidFill>
                  <a:schemeClr val="bg1">
                    <a:lumMod val="50000"/>
                  </a:schemeClr>
                </a:solidFill>
              </a:rPr>
              <a:t>Skýrsla stjórnar um starfsemi á liðnu starfsári</a:t>
            </a:r>
          </a:p>
          <a:p>
            <a:pPr marL="514350" indent="-381000">
              <a:spcAft>
                <a:spcPts val="600"/>
              </a:spcAft>
              <a:buFont typeface="+mj-lt"/>
              <a:buAutoNum type="arabicPeriod"/>
            </a:pPr>
            <a:r>
              <a:rPr lang="is-IS" sz="2400" dirty="0">
                <a:solidFill>
                  <a:schemeClr val="bg1">
                    <a:lumMod val="50000"/>
                  </a:schemeClr>
                </a:solidFill>
              </a:rPr>
              <a:t>Ársreikningur fyrir árið 2015</a:t>
            </a:r>
          </a:p>
          <a:p>
            <a:pPr marL="514350" indent="-381000">
              <a:spcAft>
                <a:spcPts val="600"/>
              </a:spcAft>
              <a:buFont typeface="+mj-lt"/>
              <a:buAutoNum type="arabicPeriod"/>
            </a:pPr>
            <a:r>
              <a:rPr lang="is-IS" sz="2400" dirty="0">
                <a:solidFill>
                  <a:schemeClr val="bg1">
                    <a:lumMod val="50000"/>
                  </a:schemeClr>
                </a:solidFill>
              </a:rPr>
              <a:t>Kjör stjórnar og varastjórnar</a:t>
            </a:r>
          </a:p>
          <a:p>
            <a:pPr marL="514350" indent="-381000">
              <a:spcAft>
                <a:spcPts val="600"/>
              </a:spcAft>
              <a:buFont typeface="+mj-lt"/>
              <a:buAutoNum type="arabicPeriod"/>
            </a:pPr>
            <a:r>
              <a:rPr lang="is-IS" sz="2400" dirty="0" smtClean="0"/>
              <a:t>Kjör endurskoðunarfyrirtæki</a:t>
            </a:r>
            <a:r>
              <a:rPr lang="is-IS" sz="2400" dirty="0"/>
              <a:t>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2016 </a:t>
            </a:r>
            <a:r>
              <a:rPr lang="is-IS" sz="2400" dirty="0"/>
              <a:t>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2584055589"/>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endurskoðunarfélag</a:t>
            </a:r>
            <a:endParaRPr lang="is-IS" dirty="0"/>
          </a:p>
        </p:txBody>
      </p:sp>
      <p:sp>
        <p:nvSpPr>
          <p:cNvPr id="3" name="Content Placeholder 2"/>
          <p:cNvSpPr>
            <a:spLocks noGrp="1"/>
          </p:cNvSpPr>
          <p:nvPr>
            <p:ph idx="1"/>
          </p:nvPr>
        </p:nvSpPr>
        <p:spPr/>
        <p:txBody>
          <a:bodyPr/>
          <a:lstStyle/>
          <a:p>
            <a:pPr marL="0" indent="0">
              <a:buNone/>
            </a:pPr>
            <a:endParaRPr lang="is-IS" dirty="0" smtClean="0"/>
          </a:p>
          <a:p>
            <a:pPr marL="0" indent="0">
              <a:buNone/>
            </a:pPr>
            <a:r>
              <a:rPr lang="is-IS" dirty="0" smtClean="0"/>
              <a:t>KPMG </a:t>
            </a:r>
            <a:r>
              <a:rPr lang="is-IS" dirty="0"/>
              <a:t>Endurskoðun </a:t>
            </a:r>
            <a:r>
              <a:rPr lang="is-IS" dirty="0" smtClean="0"/>
              <a:t>ehf. </a:t>
            </a:r>
            <a:r>
              <a:rPr lang="is-IS" dirty="0"/>
              <a:t>sem endurskoðunarfélag samtakanna</a:t>
            </a:r>
            <a:r>
              <a:rPr lang="is-IS" dirty="0" smtClean="0"/>
              <a:t>.</a:t>
            </a:r>
            <a:endParaRPr lang="is-IS" dirty="0"/>
          </a:p>
          <a:p>
            <a:endParaRPr lang="is-IS" dirty="0"/>
          </a:p>
        </p:txBody>
      </p:sp>
    </p:spTree>
    <p:extLst>
      <p:ext uri="{BB962C8B-B14F-4D97-AF65-F5344CB8AC3E}">
        <p14:creationId xmlns:p14="http://schemas.microsoft.com/office/powerpoint/2010/main" val="44306302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038600"/>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a:solidFill>
                  <a:schemeClr val="bg1">
                    <a:lumMod val="50000"/>
                  </a:schemeClr>
                </a:solidFill>
              </a:rPr>
              <a:t>Fundarsetning</a:t>
            </a:r>
          </a:p>
          <a:p>
            <a:pPr marL="514350" indent="-381000">
              <a:spcAft>
                <a:spcPts val="600"/>
              </a:spcAft>
              <a:buFont typeface="+mj-lt"/>
              <a:buAutoNum type="arabicPeriod"/>
            </a:pPr>
            <a:r>
              <a:rPr lang="is-IS" sz="2400" dirty="0">
                <a:solidFill>
                  <a:schemeClr val="bg1">
                    <a:lumMod val="50000"/>
                  </a:schemeClr>
                </a:solidFill>
              </a:rPr>
              <a:t>Skýrsla stjórnar um starfsemi á liðnu starfsári</a:t>
            </a:r>
          </a:p>
          <a:p>
            <a:pPr marL="514350" indent="-381000">
              <a:spcAft>
                <a:spcPts val="600"/>
              </a:spcAft>
              <a:buFont typeface="+mj-lt"/>
              <a:buAutoNum type="arabicPeriod"/>
            </a:pPr>
            <a:r>
              <a:rPr lang="is-IS" sz="2400" dirty="0">
                <a:solidFill>
                  <a:schemeClr val="bg1">
                    <a:lumMod val="50000"/>
                  </a:schemeClr>
                </a:solidFill>
              </a:rPr>
              <a:t>Ársreikningur fyrir árið 2015</a:t>
            </a:r>
          </a:p>
          <a:p>
            <a:pPr marL="514350" indent="-381000">
              <a:spcAft>
                <a:spcPts val="600"/>
              </a:spcAft>
              <a:buFont typeface="+mj-lt"/>
              <a:buAutoNum type="arabicPeriod"/>
            </a:pPr>
            <a:r>
              <a:rPr lang="is-IS" sz="2400" dirty="0">
                <a:solidFill>
                  <a:schemeClr val="bg1">
                    <a:lumMod val="50000"/>
                  </a:schemeClr>
                </a:solidFill>
              </a:rPr>
              <a:t>Kjör stjórnar og varastjórnar</a:t>
            </a:r>
          </a:p>
          <a:p>
            <a:pPr marL="514350" indent="-381000">
              <a:spcAft>
                <a:spcPts val="600"/>
              </a:spcAft>
              <a:buFont typeface="+mj-lt"/>
              <a:buAutoNum type="arabicPeriod"/>
            </a:pPr>
            <a:r>
              <a:rPr lang="is-IS" sz="2400" dirty="0">
                <a:solidFill>
                  <a:schemeClr val="bg1">
                    <a:lumMod val="50000"/>
                  </a:schemeClr>
                </a:solidFill>
              </a:rPr>
              <a:t>Kjör endurskoðunarfyrirtækis</a:t>
            </a:r>
          </a:p>
          <a:p>
            <a:pPr marL="514350" indent="-381000">
              <a:spcAft>
                <a:spcPts val="600"/>
              </a:spcAft>
              <a:buFont typeface="+mj-lt"/>
              <a:buAutoNum type="arabicPeriod"/>
            </a:pPr>
            <a:r>
              <a:rPr lang="is-IS" sz="2400" dirty="0" smtClean="0"/>
              <a:t>Ákvörðun </a:t>
            </a:r>
            <a:r>
              <a:rPr lang="is-IS" sz="2400" dirty="0"/>
              <a:t>þóknunar </a:t>
            </a:r>
            <a:r>
              <a:rPr lang="is-IS" sz="2400" dirty="0" smtClean="0"/>
              <a:t>stjórnar</a:t>
            </a:r>
            <a:endParaRPr lang="is-IS" sz="2400" dirty="0"/>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2016 </a:t>
            </a:r>
            <a:r>
              <a:rPr lang="is-IS" sz="2400" dirty="0"/>
              <a:t>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58666469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þóknun stjórnar</a:t>
            </a:r>
            <a:endParaRPr lang="is-IS" dirty="0"/>
          </a:p>
        </p:txBody>
      </p:sp>
      <p:sp>
        <p:nvSpPr>
          <p:cNvPr id="3" name="Content Placeholder 2"/>
          <p:cNvSpPr>
            <a:spLocks noGrp="1"/>
          </p:cNvSpPr>
          <p:nvPr>
            <p:ph idx="1"/>
          </p:nvPr>
        </p:nvSpPr>
        <p:spPr/>
        <p:txBody>
          <a:bodyPr>
            <a:normAutofit lnSpcReduction="10000"/>
          </a:bodyPr>
          <a:lstStyle/>
          <a:p>
            <a:pPr>
              <a:buFontTx/>
              <a:buChar char="-"/>
            </a:pPr>
            <a:r>
              <a:rPr lang="is-IS" sz="2400" dirty="0"/>
              <a:t>Aðalfundur Landssamtaka lífeyrissjóða samþykkir að þóknun til hvers stjórnarmanns skuli vera </a:t>
            </a:r>
            <a:r>
              <a:rPr lang="is-IS" sz="2400" dirty="0" smtClean="0"/>
              <a:t>75.000 </a:t>
            </a:r>
            <a:r>
              <a:rPr lang="is-IS" sz="2400" dirty="0"/>
              <a:t>kr. á mánuði, að þóknun varaformanns stjórnar verði </a:t>
            </a:r>
            <a:r>
              <a:rPr lang="is-IS" sz="2400" dirty="0" smtClean="0"/>
              <a:t>112.500 </a:t>
            </a:r>
            <a:r>
              <a:rPr lang="is-IS" sz="2400" dirty="0"/>
              <a:t>kr. á mánuði og þóknun til formanns stjórnar verði </a:t>
            </a:r>
            <a:r>
              <a:rPr lang="is-IS" sz="2400" dirty="0" smtClean="0"/>
              <a:t>150.000 </a:t>
            </a:r>
            <a:r>
              <a:rPr lang="is-IS" sz="2400" dirty="0"/>
              <a:t>kr. á mánuði. </a:t>
            </a:r>
            <a:endParaRPr lang="is-IS" sz="2400" dirty="0" smtClean="0"/>
          </a:p>
          <a:p>
            <a:pPr marL="0" indent="0">
              <a:buNone/>
            </a:pPr>
            <a:endParaRPr lang="is-IS" sz="2400" dirty="0" smtClean="0"/>
          </a:p>
          <a:p>
            <a:pPr>
              <a:buFontTx/>
              <a:buChar char="-"/>
            </a:pPr>
            <a:r>
              <a:rPr lang="is-IS" sz="2400" dirty="0" smtClean="0"/>
              <a:t>Þóknun </a:t>
            </a:r>
            <a:r>
              <a:rPr lang="is-IS" sz="2400" dirty="0"/>
              <a:t>til varamanna í stjórn verði </a:t>
            </a:r>
            <a:r>
              <a:rPr lang="is-IS" sz="2400" dirty="0" smtClean="0"/>
              <a:t>37.500 </a:t>
            </a:r>
            <a:r>
              <a:rPr lang="is-IS" sz="2400" dirty="0"/>
              <a:t>kr. fyrir hvern setinn fund</a:t>
            </a:r>
            <a:r>
              <a:rPr lang="is-IS" sz="2400" dirty="0" smtClean="0"/>
              <a:t>.</a:t>
            </a:r>
          </a:p>
          <a:p>
            <a:pPr marL="0" indent="0">
              <a:buNone/>
            </a:pPr>
            <a:endParaRPr lang="is-IS" sz="2400" dirty="0" smtClean="0"/>
          </a:p>
          <a:p>
            <a:pPr>
              <a:buFontTx/>
              <a:buChar char="-"/>
            </a:pPr>
            <a:r>
              <a:rPr lang="is-IS" sz="2400" dirty="0"/>
              <a:t>Aðalfundur Landssamtaka lífeyrissjóða samþykkir að formenn fastanefnda samtakanna fái greidda þóknun sem þeir séu aðalmenn í stjórn, 75.000 kr. á mánuði.</a:t>
            </a:r>
          </a:p>
          <a:p>
            <a:pPr>
              <a:buFontTx/>
              <a:buChar char="-"/>
            </a:pPr>
            <a:endParaRPr lang="is-IS" sz="2400" dirty="0" smtClean="0"/>
          </a:p>
          <a:p>
            <a:pPr>
              <a:buFontTx/>
              <a:buChar char="-"/>
            </a:pPr>
            <a:endParaRPr lang="is-IS" sz="2400" dirty="0" smtClean="0"/>
          </a:p>
          <a:p>
            <a:pPr marL="0" indent="0">
              <a:buNone/>
            </a:pPr>
            <a:endParaRPr lang="is-IS" sz="2400" dirty="0" smtClean="0"/>
          </a:p>
        </p:txBody>
      </p:sp>
    </p:spTree>
    <p:extLst>
      <p:ext uri="{BB962C8B-B14F-4D97-AF65-F5344CB8AC3E}">
        <p14:creationId xmlns:p14="http://schemas.microsoft.com/office/powerpoint/2010/main" val="35639632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s-IS" dirty="0" smtClean="0"/>
              <a:t>Þorbjörn Guðmundsson</a:t>
            </a:r>
            <a:endParaRPr lang="en-US" dirty="0"/>
          </a:p>
        </p:txBody>
      </p:sp>
      <p:sp>
        <p:nvSpPr>
          <p:cNvPr id="3" name="Title 2"/>
          <p:cNvSpPr>
            <a:spLocks noGrp="1"/>
          </p:cNvSpPr>
          <p:nvPr>
            <p:ph type="title"/>
          </p:nvPr>
        </p:nvSpPr>
        <p:spPr/>
        <p:txBody>
          <a:bodyPr/>
          <a:lstStyle/>
          <a:p>
            <a:r>
              <a:rPr lang="is-IS" dirty="0" smtClean="0"/>
              <a:t>Skýrsla Stjórnar</a:t>
            </a:r>
            <a:endParaRPr lang="en-US" dirty="0"/>
          </a:p>
        </p:txBody>
      </p:sp>
    </p:spTree>
    <p:extLst>
      <p:ext uri="{BB962C8B-B14F-4D97-AF65-F5344CB8AC3E}">
        <p14:creationId xmlns:p14="http://schemas.microsoft.com/office/powerpoint/2010/main" val="107746086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95800"/>
            <a:ext cx="9144000" cy="914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a:solidFill>
                  <a:schemeClr val="bg1">
                    <a:lumMod val="50000"/>
                  </a:schemeClr>
                </a:solidFill>
              </a:rPr>
              <a:t>Fundarsetning</a:t>
            </a:r>
          </a:p>
          <a:p>
            <a:pPr marL="514350" indent="-381000">
              <a:spcAft>
                <a:spcPts val="600"/>
              </a:spcAft>
              <a:buFont typeface="+mj-lt"/>
              <a:buAutoNum type="arabicPeriod"/>
            </a:pPr>
            <a:r>
              <a:rPr lang="is-IS" sz="2400" dirty="0">
                <a:solidFill>
                  <a:schemeClr val="bg1">
                    <a:lumMod val="50000"/>
                  </a:schemeClr>
                </a:solidFill>
              </a:rPr>
              <a:t>Skýrsla stjórnar um starfsemi á liðnu starfsári</a:t>
            </a:r>
          </a:p>
          <a:p>
            <a:pPr marL="514350" indent="-381000">
              <a:spcAft>
                <a:spcPts val="600"/>
              </a:spcAft>
              <a:buFont typeface="+mj-lt"/>
              <a:buAutoNum type="arabicPeriod"/>
            </a:pPr>
            <a:r>
              <a:rPr lang="is-IS" sz="2400" dirty="0">
                <a:solidFill>
                  <a:schemeClr val="bg1">
                    <a:lumMod val="50000"/>
                  </a:schemeClr>
                </a:solidFill>
              </a:rPr>
              <a:t>Ársreikningur fyrir árið 2015</a:t>
            </a:r>
          </a:p>
          <a:p>
            <a:pPr marL="514350" indent="-381000">
              <a:spcAft>
                <a:spcPts val="600"/>
              </a:spcAft>
              <a:buFont typeface="+mj-lt"/>
              <a:buAutoNum type="arabicPeriod"/>
            </a:pPr>
            <a:r>
              <a:rPr lang="is-IS" sz="2400" dirty="0">
                <a:solidFill>
                  <a:schemeClr val="bg1">
                    <a:lumMod val="50000"/>
                  </a:schemeClr>
                </a:solidFill>
              </a:rPr>
              <a:t>Kjör stjórnar og varastjórnar</a:t>
            </a:r>
          </a:p>
          <a:p>
            <a:pPr marL="514350" indent="-381000">
              <a:spcAft>
                <a:spcPts val="600"/>
              </a:spcAft>
              <a:buFont typeface="+mj-lt"/>
              <a:buAutoNum type="arabicPeriod"/>
            </a:pPr>
            <a:r>
              <a:rPr lang="is-IS" sz="2400" dirty="0">
                <a:solidFill>
                  <a:schemeClr val="bg1">
                    <a:lumMod val="50000"/>
                  </a:schemeClr>
                </a:solidFill>
              </a:rPr>
              <a:t>Kjör endurskoðunarfyrirtækis</a:t>
            </a:r>
          </a:p>
          <a:p>
            <a:pPr marL="514350" indent="-381000">
              <a:spcAft>
                <a:spcPts val="600"/>
              </a:spcAft>
              <a:buFont typeface="+mj-lt"/>
              <a:buAutoNum type="arabicPeriod"/>
            </a:pPr>
            <a:r>
              <a:rPr lang="is-IS" sz="2400" dirty="0">
                <a:solidFill>
                  <a:schemeClr val="bg1">
                    <a:lumMod val="50000"/>
                  </a:schemeClr>
                </a:solidFill>
              </a:rPr>
              <a:t>Ákvörðun þóknunar stjórnar</a:t>
            </a:r>
          </a:p>
          <a:p>
            <a:pPr marL="514350" indent="-381000">
              <a:spcAft>
                <a:spcPts val="600"/>
              </a:spcAft>
              <a:buFont typeface="+mj-lt"/>
              <a:buAutoNum type="arabicPeriod"/>
            </a:pPr>
            <a:r>
              <a:rPr lang="is-IS" sz="2400" dirty="0" smtClean="0"/>
              <a:t>Fjárhagsáætlun </a:t>
            </a:r>
            <a:r>
              <a:rPr lang="is-IS" sz="2400" dirty="0"/>
              <a:t>fyrir árið </a:t>
            </a:r>
            <a:r>
              <a:rPr lang="is-IS" sz="2400" dirty="0" smtClean="0"/>
              <a:t>2016 </a:t>
            </a:r>
            <a:r>
              <a:rPr lang="is-IS" sz="2400" dirty="0"/>
              <a:t>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377182353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Fjárhagsáætlun 2015</a:t>
            </a:r>
            <a:endParaRPr lang="is-IS" dirty="0"/>
          </a:p>
        </p:txBody>
      </p:sp>
      <p:sp>
        <p:nvSpPr>
          <p:cNvPr id="3" name="Content Placeholder 2"/>
          <p:cNvSpPr>
            <a:spLocks noGrp="1"/>
          </p:cNvSpPr>
          <p:nvPr>
            <p:ph idx="1"/>
          </p:nvPr>
        </p:nvSpPr>
        <p:spPr/>
        <p:txBody>
          <a:bodyPr>
            <a:normAutofit/>
          </a:bodyPr>
          <a:lstStyle/>
          <a:p>
            <a:pPr marL="0" indent="0">
              <a:buNone/>
              <a:tabLst>
                <a:tab pos="7267575" algn="r"/>
              </a:tabLst>
            </a:pPr>
            <a:r>
              <a:rPr lang="is-IS" sz="3000" dirty="0" smtClean="0"/>
              <a:t>Helstu stærðir	Milljónir</a:t>
            </a:r>
          </a:p>
          <a:p>
            <a:pPr marL="0" indent="0">
              <a:buNone/>
              <a:tabLst>
                <a:tab pos="7267575" algn="r"/>
              </a:tabLst>
            </a:pPr>
            <a:endParaRPr lang="is-IS" sz="2400" dirty="0" smtClean="0"/>
          </a:p>
          <a:p>
            <a:pPr marL="0" indent="0">
              <a:buNone/>
              <a:tabLst>
                <a:tab pos="7267575" algn="r"/>
              </a:tabLst>
            </a:pPr>
            <a:r>
              <a:rPr lang="is-IS" sz="2400" dirty="0" smtClean="0"/>
              <a:t>Laun og launatengd gjöld	60,1</a:t>
            </a:r>
          </a:p>
          <a:p>
            <a:pPr marL="0" indent="0">
              <a:buNone/>
              <a:tabLst>
                <a:tab pos="7267575" algn="r"/>
              </a:tabLst>
            </a:pPr>
            <a:r>
              <a:rPr lang="is-IS" sz="2400" dirty="0" smtClean="0"/>
              <a:t>Aðkeypt þjónusta	13,6</a:t>
            </a:r>
          </a:p>
          <a:p>
            <a:pPr marL="0" indent="0">
              <a:buNone/>
              <a:tabLst>
                <a:tab pos="7267575" algn="r"/>
              </a:tabLst>
            </a:pPr>
            <a:r>
              <a:rPr lang="is-IS" sz="2400" u="sng" dirty="0" smtClean="0"/>
              <a:t>Annar rekstrarkostnaður	76,6</a:t>
            </a:r>
          </a:p>
          <a:p>
            <a:pPr marL="0" indent="0">
              <a:buNone/>
              <a:tabLst>
                <a:tab pos="7267575" algn="r"/>
              </a:tabLst>
            </a:pPr>
            <a:r>
              <a:rPr lang="is-IS" sz="2400" dirty="0" smtClean="0"/>
              <a:t>Samtals rekstrargjöld	150,3</a:t>
            </a:r>
          </a:p>
          <a:p>
            <a:pPr marL="0" indent="0">
              <a:buNone/>
              <a:tabLst>
                <a:tab pos="7267575" algn="r"/>
              </a:tabLst>
            </a:pPr>
            <a:endParaRPr lang="is-IS" sz="2400" dirty="0" smtClean="0"/>
          </a:p>
          <a:p>
            <a:pPr marL="0" indent="0">
              <a:buNone/>
              <a:tabLst>
                <a:tab pos="7267575" algn="r"/>
              </a:tabLst>
            </a:pPr>
            <a:r>
              <a:rPr lang="is-IS" sz="2400" dirty="0" smtClean="0"/>
              <a:t>Árgjald og vaxtatekjur	112,5</a:t>
            </a:r>
          </a:p>
          <a:p>
            <a:pPr marL="0" indent="0">
              <a:buNone/>
              <a:tabLst>
                <a:tab pos="7267575" algn="r"/>
              </a:tabLst>
            </a:pPr>
            <a:r>
              <a:rPr lang="is-IS" sz="2400" dirty="0" smtClean="0"/>
              <a:t>Mismunur 	-37,8</a:t>
            </a:r>
          </a:p>
        </p:txBody>
      </p:sp>
    </p:spTree>
    <p:extLst>
      <p:ext uri="{BB962C8B-B14F-4D97-AF65-F5344CB8AC3E}">
        <p14:creationId xmlns:p14="http://schemas.microsoft.com/office/powerpoint/2010/main" val="3947852842"/>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900" y="32327"/>
            <a:ext cx="6096000" cy="882073"/>
          </a:xfrm>
        </p:spPr>
        <p:txBody>
          <a:bodyPr/>
          <a:lstStyle/>
          <a:p>
            <a:r>
              <a:rPr lang="is-IS" dirty="0" smtClean="0"/>
              <a:t>Sundurliðuð áætlun</a:t>
            </a:r>
            <a:endParaRPr lang="is-IS" dirty="0"/>
          </a:p>
        </p:txBody>
      </p:sp>
      <p:pic>
        <p:nvPicPr>
          <p:cNvPr id="9" name="Picture 8"/>
          <p:cNvPicPr>
            <a:picLocks noChangeAspect="1"/>
          </p:cNvPicPr>
          <p:nvPr/>
        </p:nvPicPr>
        <p:blipFill>
          <a:blip r:embed="rId2"/>
          <a:stretch>
            <a:fillRect/>
          </a:stretch>
        </p:blipFill>
        <p:spPr>
          <a:xfrm>
            <a:off x="2895600" y="1143000"/>
            <a:ext cx="5715000" cy="5548243"/>
          </a:xfrm>
          <a:prstGeom prst="rect">
            <a:avLst/>
          </a:prstGeom>
        </p:spPr>
      </p:pic>
    </p:spTree>
    <p:extLst>
      <p:ext uri="{BB962C8B-B14F-4D97-AF65-F5344CB8AC3E}">
        <p14:creationId xmlns:p14="http://schemas.microsoft.com/office/powerpoint/2010/main" val="105093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43</a:t>
            </a:fld>
            <a:endParaRPr lang="en-US"/>
          </a:p>
        </p:txBody>
      </p:sp>
      <p:sp>
        <p:nvSpPr>
          <p:cNvPr id="3" name="Title 2"/>
          <p:cNvSpPr>
            <a:spLocks noGrp="1"/>
          </p:cNvSpPr>
          <p:nvPr>
            <p:ph type="title"/>
          </p:nvPr>
        </p:nvSpPr>
        <p:spPr/>
        <p:txBody>
          <a:bodyPr/>
          <a:lstStyle/>
          <a:p>
            <a:r>
              <a:rPr lang="is-IS" dirty="0" smtClean="0"/>
              <a:t>Sundurliðun milli sjóða</a:t>
            </a:r>
            <a:endParaRPr lang="is-IS" dirty="0"/>
          </a:p>
        </p:txBody>
      </p:sp>
      <p:graphicFrame>
        <p:nvGraphicFramePr>
          <p:cNvPr id="6" name="Table 5"/>
          <p:cNvGraphicFramePr>
            <a:graphicFrameLocks noGrp="1"/>
          </p:cNvGraphicFramePr>
          <p:nvPr>
            <p:extLst>
              <p:ext uri="{D42A27DB-BD31-4B8C-83A1-F6EECF244321}">
                <p14:modId xmlns:p14="http://schemas.microsoft.com/office/powerpoint/2010/main" val="1787143278"/>
              </p:ext>
            </p:extLst>
          </p:nvPr>
        </p:nvGraphicFramePr>
        <p:xfrm>
          <a:off x="761999" y="1143001"/>
          <a:ext cx="6460958" cy="4983158"/>
        </p:xfrm>
        <a:graphic>
          <a:graphicData uri="http://schemas.openxmlformats.org/drawingml/2006/table">
            <a:tbl>
              <a:tblPr/>
              <a:tblGrid>
                <a:gridCol w="2070106"/>
                <a:gridCol w="733355"/>
                <a:gridCol w="878790"/>
                <a:gridCol w="696224"/>
                <a:gridCol w="919016"/>
                <a:gridCol w="1163467"/>
              </a:tblGrid>
              <a:tr h="428569">
                <a:tc>
                  <a:txBody>
                    <a:bodyPr/>
                    <a:lstStyle/>
                    <a:p>
                      <a:pPr algn="l" fontAlgn="b"/>
                      <a:r>
                        <a:rPr lang="is-IS" sz="800" b="1" i="0" u="none" strike="noStrike" dirty="0">
                          <a:effectLst/>
                          <a:latin typeface="Times New Roman" panose="02020603050405020304" pitchFamily="18" charset="0"/>
                        </a:rPr>
                        <a:t>Árgjöld aðildarsjóða 2016</a:t>
                      </a:r>
                    </a:p>
                  </a:txBody>
                  <a:tcPr marL="7632" marR="7632" marT="7632"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gridSpan="5">
                  <a:txBody>
                    <a:bodyPr/>
                    <a:lstStyle/>
                    <a:p>
                      <a:pPr algn="ctr" fontAlgn="b"/>
                      <a:r>
                        <a:rPr lang="nn-NO" sz="800" b="1" i="0" u="none" strike="noStrike">
                          <a:effectLst/>
                          <a:latin typeface="Times New Roman" panose="02020603050405020304" pitchFamily="18" charset="0"/>
                        </a:rPr>
                        <a:t>Fast gjald 75.000 kr. og breytilegt miðað við heildareignir </a:t>
                      </a:r>
                    </a:p>
                  </a:txBody>
                  <a:tcPr marL="7632" marR="7632" marT="7632" marB="0" anchor="b">
                    <a:lnL>
                      <a:noFill/>
                    </a:lnL>
                    <a:lnR>
                      <a:noFill/>
                    </a:lnR>
                    <a:lnT>
                      <a:noFill/>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is-IS"/>
                    </a:p>
                  </a:txBody>
                  <a:tcPr/>
                </a:tc>
                <a:tc hMerge="1">
                  <a:txBody>
                    <a:bodyPr/>
                    <a:lstStyle/>
                    <a:p>
                      <a:endParaRPr lang="is-IS"/>
                    </a:p>
                  </a:txBody>
                  <a:tcPr/>
                </a:tc>
                <a:tc hMerge="1">
                  <a:txBody>
                    <a:bodyPr/>
                    <a:lstStyle/>
                    <a:p>
                      <a:endParaRPr lang="is-IS"/>
                    </a:p>
                  </a:txBody>
                  <a:tcPr/>
                </a:tc>
                <a:tc hMerge="1">
                  <a:txBody>
                    <a:bodyPr/>
                    <a:lstStyle/>
                    <a:p>
                      <a:endParaRPr lang="is-IS"/>
                    </a:p>
                  </a:txBody>
                  <a:tcPr/>
                </a:tc>
              </a:tr>
              <a:tr h="193276">
                <a:tc>
                  <a:txBody>
                    <a:bodyPr/>
                    <a:lstStyle/>
                    <a:p>
                      <a:pPr algn="l" fontAlgn="b"/>
                      <a:r>
                        <a:rPr lang="is-IS" sz="800" b="1" i="0" u="none" strike="noStrike">
                          <a:effectLst/>
                          <a:latin typeface="Times New Roman" panose="02020603050405020304" pitchFamily="18" charset="0"/>
                        </a:rPr>
                        <a:t> </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is-IS" sz="800" b="1" i="0" u="none" strike="noStrike">
                          <a:effectLst/>
                          <a:latin typeface="Times New Roman" panose="02020603050405020304" pitchFamily="18" charset="0"/>
                        </a:rPr>
                        <a:t>Fast gjald</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is-IS" sz="800" b="1" i="0" u="none" strike="noStrike">
                          <a:effectLst/>
                          <a:latin typeface="Times New Roman" panose="02020603050405020304" pitchFamily="18" charset="0"/>
                        </a:rPr>
                        <a:t>Hrein eign</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is-IS" sz="800" b="1" i="0" u="none" strike="noStrike">
                          <a:effectLst/>
                          <a:latin typeface="Times New Roman" panose="02020603050405020304" pitchFamily="18" charset="0"/>
                        </a:rPr>
                        <a:t>hlutfall</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is-IS" sz="800" b="1" i="0" u="none" strike="noStrike">
                          <a:effectLst/>
                          <a:latin typeface="Times New Roman" panose="02020603050405020304" pitchFamily="18" charset="0"/>
                        </a:rPr>
                        <a:t>Breytil.gjald</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r" fontAlgn="b"/>
                      <a:r>
                        <a:rPr lang="is-IS" sz="800" b="1" i="0" u="none" strike="noStrike">
                          <a:effectLst/>
                          <a:latin typeface="Times New Roman" panose="02020603050405020304" pitchFamily="18" charset="0"/>
                        </a:rPr>
                        <a:t>Árgjald 2016</a:t>
                      </a:r>
                    </a:p>
                  </a:txBody>
                  <a:tcPr marL="7632" marR="7632" marT="7632" marB="0" anchor="b">
                    <a:lnL>
                      <a:noFill/>
                    </a:lnL>
                    <a:lnR>
                      <a:noFill/>
                    </a:lnR>
                    <a:lnT w="6350" cap="flat" cmpd="sng" algn="ctr">
                      <a:solidFill>
                        <a:srgbClr val="000000"/>
                      </a:solidFill>
                      <a:prstDash val="solid"/>
                      <a:round/>
                      <a:headEnd type="none" w="med" len="med"/>
                      <a:tailEnd type="none" w="med" len="med"/>
                    </a:lnT>
                    <a:lnB>
                      <a:noFill/>
                    </a:lnB>
                    <a:solidFill>
                      <a:srgbClr val="FABF8F"/>
                    </a:solidFill>
                  </a:tcPr>
                </a:tc>
              </a:tr>
              <a:tr h="168066">
                <a:tc>
                  <a:txBody>
                    <a:bodyPr/>
                    <a:lstStyle/>
                    <a:p>
                      <a:pPr algn="l" fontAlgn="b"/>
                      <a:r>
                        <a:rPr lang="is-IS" sz="900" b="0" i="0" u="none" strike="noStrike">
                          <a:effectLst/>
                          <a:latin typeface="Times New Roman" panose="02020603050405020304" pitchFamily="18" charset="0"/>
                        </a:rPr>
                        <a:t>Lsj. starfsmanna ríkisins</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535.472.071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18,5%</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20.050.186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20.125.186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verzlunarmanna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509.068.592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17,6%</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19.061.535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19.136.535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Gildi lífeyrissjóður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371.337.657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12,9%</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13.904.346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13.979.346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Sameinaði lífeyrissjóðurinn</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155.923.495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5.838.390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5.913.390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dirty="0">
                          <a:effectLst/>
                          <a:latin typeface="Times New Roman" panose="02020603050405020304" pitchFamily="18" charset="0"/>
                        </a:rPr>
                        <a:t>Stapi </a:t>
                      </a:r>
                      <a:r>
                        <a:rPr lang="is-IS" sz="900" b="0" i="0" u="none" strike="noStrike" dirty="0" err="1">
                          <a:effectLst/>
                          <a:latin typeface="Times New Roman" panose="02020603050405020304" pitchFamily="18" charset="0"/>
                        </a:rPr>
                        <a:t>lífeyrissjóður</a:t>
                      </a:r>
                      <a:endParaRPr lang="is-IS" sz="900" b="0" i="0" u="none" strike="noStrike" dirty="0">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156.764.347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5.869.875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5.944.875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Almenni lífeyrissjóðurinn</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156.487.145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5.859.496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5.934.496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Frjálsi lífeyrissjóðurinn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146.297.929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5,1%</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5.477.971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5.552.971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dirty="0">
                          <a:effectLst/>
                          <a:latin typeface="Times New Roman" panose="02020603050405020304" pitchFamily="18" charset="0"/>
                        </a:rPr>
                        <a:t>Söfnunarsjóður </a:t>
                      </a:r>
                      <a:r>
                        <a:rPr lang="is-IS" sz="900" b="0" i="0" u="none" strike="noStrike" dirty="0" err="1">
                          <a:effectLst/>
                          <a:latin typeface="Times New Roman" panose="02020603050405020304" pitchFamily="18" charset="0"/>
                        </a:rPr>
                        <a:t>lífeyrisréttinda</a:t>
                      </a:r>
                      <a:endParaRPr lang="is-IS" sz="900" b="0" i="0" u="none" strike="noStrike" dirty="0">
                        <a:effectLst/>
                        <a:latin typeface="Times New Roman" panose="02020603050405020304" pitchFamily="18" charset="0"/>
                      </a:endParaRP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129.008.053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4,5%</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4.830.570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4.905.570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Stafir lífeyrissjóður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124.567.225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4,3%</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4.664.288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4.739.288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Festa lífeyrissjóður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98.954.415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3.705.243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3.780.243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starfsmanna sveitarfélaga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98.166.555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3.675.743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3.750.743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starfsmanna Reykjavíkurborgar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68.076.972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2.549.070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2.624.070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bankamanna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62.950.901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2,2%</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2.357.130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2.432.130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Lífsverk lífeyrissjóður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57.656.617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2,0%</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2.158.891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2.233.891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Íslenski lífeyrissjóðurinn</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45.235.139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1,6%</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1.693.782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1.768.782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Vestmannaeyja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41.166.382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1,4%</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1.541.432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1.616.432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bænda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28.437.340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1,0%</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1.064.806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1.139.806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hjúkrunarfræðinga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27.359.253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0,9%</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1.024.438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1.099.438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Eftirlaunasj. FÍA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25.400.121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0,9%</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951.081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1.026.081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starfsm. Búnaðarbanka Ísl. hf.</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19.870.811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0,7%</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744.042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819.042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starfsmanna Akureyrarbæjar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9.387.532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0,3%</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351.506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426.506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Rangæinga</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8.368.391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0,3%</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313.346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388.346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Tannlæknafélags Íslands</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4.111.077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0,1%</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153.935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228.935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Lsj. starfsmanna Kópavogsbæjar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3.917.094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0,1%</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146.671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221.671  </a:t>
                      </a:r>
                    </a:p>
                  </a:txBody>
                  <a:tcPr marL="7632" marR="7632" marT="7632" marB="0" anchor="b">
                    <a:lnL>
                      <a:noFill/>
                    </a:lnL>
                    <a:lnR>
                      <a:noFill/>
                    </a:lnR>
                    <a:lnT>
                      <a:noFill/>
                    </a:lnT>
                    <a:lnB>
                      <a:noFill/>
                    </a:lnB>
                    <a:solidFill>
                      <a:srgbClr val="FCD5B4"/>
                    </a:solidFill>
                  </a:tcPr>
                </a:tc>
              </a:tr>
              <a:tr h="168066">
                <a:tc>
                  <a:txBody>
                    <a:bodyPr/>
                    <a:lstStyle/>
                    <a:p>
                      <a:pPr algn="l" fontAlgn="b"/>
                      <a:r>
                        <a:rPr lang="is-IS" sz="900" b="0" i="0" u="none" strike="noStrike">
                          <a:effectLst/>
                          <a:latin typeface="Times New Roman" panose="02020603050405020304" pitchFamily="18" charset="0"/>
                        </a:rPr>
                        <a:t>Eftirlaunasj. Reykjanesbæjar</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75.000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3.664.843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0,1%</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137.226  </a:t>
                      </a:r>
                    </a:p>
                  </a:txBody>
                  <a:tcPr marL="7632" marR="7632" marT="7632" marB="0" anchor="b">
                    <a:lnL>
                      <a:noFill/>
                    </a:lnL>
                    <a:lnR>
                      <a:noFill/>
                    </a:lnR>
                    <a:lnT>
                      <a:noFill/>
                    </a:lnT>
                    <a:lnB>
                      <a:noFill/>
                    </a:lnB>
                  </a:tcPr>
                </a:tc>
                <a:tc>
                  <a:txBody>
                    <a:bodyPr/>
                    <a:lstStyle/>
                    <a:p>
                      <a:pPr algn="r" fontAlgn="b"/>
                      <a:r>
                        <a:rPr lang="is-IS" sz="800" b="0" i="0" u="none" strike="noStrike">
                          <a:effectLst/>
                          <a:latin typeface="Times New Roman" panose="02020603050405020304" pitchFamily="18" charset="0"/>
                        </a:rPr>
                        <a:t>212.226  </a:t>
                      </a:r>
                    </a:p>
                  </a:txBody>
                  <a:tcPr marL="7632" marR="7632" marT="7632" marB="0" anchor="b">
                    <a:lnL>
                      <a:noFill/>
                    </a:lnL>
                    <a:lnR>
                      <a:noFill/>
                    </a:lnR>
                    <a:lnT>
                      <a:noFill/>
                    </a:lnT>
                    <a:lnB>
                      <a:noFill/>
                    </a:lnB>
                    <a:solidFill>
                      <a:srgbClr val="FCD5B4"/>
                    </a:solidFill>
                  </a:tcPr>
                </a:tc>
              </a:tr>
              <a:tr h="159663">
                <a:tc>
                  <a:txBody>
                    <a:bodyPr/>
                    <a:lstStyle/>
                    <a:p>
                      <a:pPr algn="l" fontAlgn="b"/>
                      <a:r>
                        <a:rPr lang="is-IS" sz="900" b="1" i="0" u="none" strike="noStrike">
                          <a:effectLst/>
                          <a:latin typeface="Times New Roman" panose="02020603050405020304" pitchFamily="18" charset="0"/>
                        </a:rPr>
                        <a:t>Samtals</a:t>
                      </a:r>
                    </a:p>
                  </a:txBody>
                  <a:tcPr marL="7632" marR="7632" marT="7632" marB="0" anchor="b">
                    <a:lnL>
                      <a:noFill/>
                    </a:lnL>
                    <a:lnR>
                      <a:noFill/>
                    </a:lnR>
                    <a:lnT>
                      <a:noFill/>
                    </a:lnT>
                    <a:lnB>
                      <a:noFill/>
                    </a:lnB>
                    <a:solidFill>
                      <a:srgbClr val="FCD5B4"/>
                    </a:solidFill>
                  </a:tcPr>
                </a:tc>
                <a:tc>
                  <a:txBody>
                    <a:bodyPr/>
                    <a:lstStyle/>
                    <a:p>
                      <a:pPr algn="r" fontAlgn="b"/>
                      <a:r>
                        <a:rPr lang="is-IS" sz="800" b="1" i="0" u="none" strike="noStrike">
                          <a:effectLst/>
                          <a:latin typeface="Times New Roman" panose="02020603050405020304" pitchFamily="18" charset="0"/>
                        </a:rPr>
                        <a:t>1.875.000  </a:t>
                      </a:r>
                    </a:p>
                  </a:txBody>
                  <a:tcPr marL="7632" marR="7632" marT="7632" marB="0" anchor="b">
                    <a:lnL>
                      <a:noFill/>
                    </a:lnL>
                    <a:lnR>
                      <a:noFill/>
                    </a:lnR>
                    <a:lnT>
                      <a:noFill/>
                    </a:lnT>
                    <a:lnB>
                      <a:noFill/>
                    </a:lnB>
                    <a:solidFill>
                      <a:srgbClr val="FCD5B4"/>
                    </a:solidFill>
                  </a:tcPr>
                </a:tc>
                <a:tc>
                  <a:txBody>
                    <a:bodyPr/>
                    <a:lstStyle/>
                    <a:p>
                      <a:pPr algn="r" fontAlgn="b"/>
                      <a:r>
                        <a:rPr lang="is-IS" sz="800" b="1" i="0" u="none" strike="noStrike">
                          <a:effectLst/>
                          <a:latin typeface="Times New Roman" panose="02020603050405020304" pitchFamily="18" charset="0"/>
                        </a:rPr>
                        <a:t>2.887.649.957  </a:t>
                      </a:r>
                    </a:p>
                  </a:txBody>
                  <a:tcPr marL="7632" marR="7632" marT="7632" marB="0" anchor="b">
                    <a:lnL>
                      <a:noFill/>
                    </a:lnL>
                    <a:lnR>
                      <a:noFill/>
                    </a:lnR>
                    <a:lnT>
                      <a:noFill/>
                    </a:lnT>
                    <a:lnB>
                      <a:noFill/>
                    </a:lnB>
                    <a:solidFill>
                      <a:srgbClr val="FCD5B4"/>
                    </a:solidFill>
                  </a:tcPr>
                </a:tc>
                <a:tc>
                  <a:txBody>
                    <a:bodyPr/>
                    <a:lstStyle/>
                    <a:p>
                      <a:pPr algn="l" fontAlgn="b"/>
                      <a:r>
                        <a:rPr lang="is-IS" sz="800" b="1" i="0" u="none" strike="noStrike">
                          <a:effectLst/>
                          <a:latin typeface="Times New Roman" panose="02020603050405020304" pitchFamily="18" charset="0"/>
                        </a:rPr>
                        <a:t> </a:t>
                      </a:r>
                    </a:p>
                  </a:txBody>
                  <a:tcPr marL="7632" marR="7632" marT="7632" marB="0" anchor="b">
                    <a:lnL>
                      <a:noFill/>
                    </a:lnL>
                    <a:lnR>
                      <a:noFill/>
                    </a:lnR>
                    <a:lnT>
                      <a:noFill/>
                    </a:lnT>
                    <a:lnB>
                      <a:noFill/>
                    </a:lnB>
                    <a:solidFill>
                      <a:srgbClr val="FCD5B4"/>
                    </a:solidFill>
                  </a:tcPr>
                </a:tc>
                <a:tc>
                  <a:txBody>
                    <a:bodyPr/>
                    <a:lstStyle/>
                    <a:p>
                      <a:pPr algn="r" fontAlgn="b"/>
                      <a:r>
                        <a:rPr lang="is-IS" sz="800" b="1" i="0" u="none" strike="noStrike">
                          <a:effectLst/>
                          <a:latin typeface="Times New Roman" panose="02020603050405020304" pitchFamily="18" charset="0"/>
                        </a:rPr>
                        <a:t>108.125.000  </a:t>
                      </a:r>
                    </a:p>
                  </a:txBody>
                  <a:tcPr marL="7632" marR="7632" marT="7632" marB="0" anchor="b">
                    <a:lnL>
                      <a:noFill/>
                    </a:lnL>
                    <a:lnR>
                      <a:noFill/>
                    </a:lnR>
                    <a:lnT>
                      <a:noFill/>
                    </a:lnT>
                    <a:lnB>
                      <a:noFill/>
                    </a:lnB>
                    <a:solidFill>
                      <a:srgbClr val="FCD5B4"/>
                    </a:solidFill>
                  </a:tcPr>
                </a:tc>
                <a:tc>
                  <a:txBody>
                    <a:bodyPr/>
                    <a:lstStyle/>
                    <a:p>
                      <a:pPr algn="r" fontAlgn="b"/>
                      <a:r>
                        <a:rPr lang="is-IS" sz="800" b="1" i="0" u="none" strike="noStrike" dirty="0">
                          <a:effectLst/>
                          <a:latin typeface="Times New Roman" panose="02020603050405020304" pitchFamily="18" charset="0"/>
                        </a:rPr>
                        <a:t>110.000.000  </a:t>
                      </a:r>
                    </a:p>
                  </a:txBody>
                  <a:tcPr marL="7632" marR="7632" marT="7632" marB="0" anchor="b">
                    <a:lnL>
                      <a:noFill/>
                    </a:lnL>
                    <a:lnR>
                      <a:noFill/>
                    </a:lnR>
                    <a:lnT>
                      <a:noFill/>
                    </a:lnT>
                    <a:lnB>
                      <a:noFill/>
                    </a:lnB>
                    <a:solidFill>
                      <a:srgbClr val="FCD5B4"/>
                    </a:solidFill>
                  </a:tcPr>
                </a:tc>
              </a:tr>
            </a:tbl>
          </a:graphicData>
        </a:graphic>
      </p:graphicFrame>
    </p:spTree>
    <p:extLst>
      <p:ext uri="{BB962C8B-B14F-4D97-AF65-F5344CB8AC3E}">
        <p14:creationId xmlns:p14="http://schemas.microsoft.com/office/powerpoint/2010/main" val="25535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Tillaga um árgjald fyrir árið 2016</a:t>
            </a:r>
            <a:endParaRPr lang="is-IS" dirty="0"/>
          </a:p>
        </p:txBody>
      </p:sp>
      <p:sp>
        <p:nvSpPr>
          <p:cNvPr id="3" name="Content Placeholder 2"/>
          <p:cNvSpPr>
            <a:spLocks noGrp="1"/>
          </p:cNvSpPr>
          <p:nvPr>
            <p:ph idx="1"/>
          </p:nvPr>
        </p:nvSpPr>
        <p:spPr>
          <a:xfrm>
            <a:off x="457200" y="1444892"/>
            <a:ext cx="7924800" cy="4525963"/>
          </a:xfrm>
        </p:spPr>
        <p:txBody>
          <a:bodyPr/>
          <a:lstStyle/>
          <a:p>
            <a:pPr marL="0" indent="0">
              <a:buNone/>
            </a:pPr>
            <a:r>
              <a:rPr lang="is-IS" dirty="0" smtClean="0"/>
              <a:t>Aðalfundur Landssamtaka lífeyrissjóða samþykkir að árgjald LL fyrir árið 2015 verði að teknu tilliti til fjárhagsáætlunar 110.000.000 kr.  Þar af fast gjald á </a:t>
            </a:r>
            <a:r>
              <a:rPr lang="is-IS" smtClean="0"/>
              <a:t>hvern aðildarsjóð 75.000 kr.</a:t>
            </a:r>
            <a:endParaRPr lang="is-IS" dirty="0"/>
          </a:p>
        </p:txBody>
      </p:sp>
      <p:sp>
        <p:nvSpPr>
          <p:cNvPr id="4" name="Slide Number Placeholder 3"/>
          <p:cNvSpPr>
            <a:spLocks noGrp="1"/>
          </p:cNvSpPr>
          <p:nvPr>
            <p:ph type="sldNum" sz="quarter" idx="12"/>
          </p:nvPr>
        </p:nvSpPr>
        <p:spPr/>
        <p:txBody>
          <a:bodyPr/>
          <a:lstStyle/>
          <a:p>
            <a:fld id="{D569B24D-3BB5-4F51-A094-AA483AD21C63}" type="slidenum">
              <a:rPr lang="en-US" smtClean="0"/>
              <a:t>44</a:t>
            </a:fld>
            <a:endParaRPr lang="en-US"/>
          </a:p>
        </p:txBody>
      </p:sp>
    </p:spTree>
    <p:extLst>
      <p:ext uri="{BB962C8B-B14F-4D97-AF65-F5344CB8AC3E}">
        <p14:creationId xmlns:p14="http://schemas.microsoft.com/office/powerpoint/2010/main" val="217113115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402684"/>
            <a:ext cx="9144000" cy="533400"/>
          </a:xfrm>
          <a:prstGeom prst="rect">
            <a:avLst/>
          </a:prstGeom>
          <a:solidFill>
            <a:srgbClr val="FFC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is-IS" dirty="0" smtClean="0"/>
              <a:t>Dagskrá</a:t>
            </a:r>
            <a:endParaRPr lang="is-IS" dirty="0"/>
          </a:p>
        </p:txBody>
      </p:sp>
      <p:sp>
        <p:nvSpPr>
          <p:cNvPr id="5" name="Content Placeholder 4"/>
          <p:cNvSpPr>
            <a:spLocks noGrp="1"/>
          </p:cNvSpPr>
          <p:nvPr>
            <p:ph idx="1"/>
          </p:nvPr>
        </p:nvSpPr>
        <p:spPr/>
        <p:txBody>
          <a:bodyPr>
            <a:noAutofit/>
          </a:bodyPr>
          <a:lstStyle/>
          <a:p>
            <a:pPr marL="514350" indent="-381000">
              <a:spcAft>
                <a:spcPts val="600"/>
              </a:spcAft>
              <a:buFont typeface="+mj-lt"/>
              <a:buAutoNum type="arabicPeriod"/>
            </a:pPr>
            <a:r>
              <a:rPr lang="is-IS" sz="2400" dirty="0">
                <a:solidFill>
                  <a:schemeClr val="bg1">
                    <a:lumMod val="50000"/>
                  </a:schemeClr>
                </a:solidFill>
              </a:rPr>
              <a:t>Fundarsetning</a:t>
            </a:r>
          </a:p>
          <a:p>
            <a:pPr marL="514350" indent="-381000">
              <a:spcAft>
                <a:spcPts val="600"/>
              </a:spcAft>
              <a:buFont typeface="+mj-lt"/>
              <a:buAutoNum type="arabicPeriod"/>
            </a:pPr>
            <a:r>
              <a:rPr lang="is-IS" sz="2400" dirty="0">
                <a:solidFill>
                  <a:schemeClr val="bg1">
                    <a:lumMod val="50000"/>
                  </a:schemeClr>
                </a:solidFill>
              </a:rPr>
              <a:t>Skýrsla stjórnar um starfsemi á liðnu starfsári</a:t>
            </a:r>
          </a:p>
          <a:p>
            <a:pPr marL="514350" indent="-381000">
              <a:spcAft>
                <a:spcPts val="600"/>
              </a:spcAft>
              <a:buFont typeface="+mj-lt"/>
              <a:buAutoNum type="arabicPeriod"/>
            </a:pPr>
            <a:r>
              <a:rPr lang="is-IS" sz="2400" dirty="0">
                <a:solidFill>
                  <a:schemeClr val="bg1">
                    <a:lumMod val="50000"/>
                  </a:schemeClr>
                </a:solidFill>
              </a:rPr>
              <a:t>Ársreikningur fyrir árið 2015</a:t>
            </a:r>
          </a:p>
          <a:p>
            <a:pPr marL="514350" indent="-381000">
              <a:spcAft>
                <a:spcPts val="600"/>
              </a:spcAft>
              <a:buFont typeface="+mj-lt"/>
              <a:buAutoNum type="arabicPeriod"/>
            </a:pPr>
            <a:r>
              <a:rPr lang="is-IS" sz="2400" dirty="0">
                <a:solidFill>
                  <a:schemeClr val="bg1">
                    <a:lumMod val="50000"/>
                  </a:schemeClr>
                </a:solidFill>
              </a:rPr>
              <a:t>Kjör stjórnar og varastjórnar</a:t>
            </a:r>
          </a:p>
          <a:p>
            <a:pPr marL="514350" indent="-381000">
              <a:spcAft>
                <a:spcPts val="600"/>
              </a:spcAft>
              <a:buFont typeface="+mj-lt"/>
              <a:buAutoNum type="arabicPeriod"/>
            </a:pPr>
            <a:r>
              <a:rPr lang="is-IS" sz="2400" dirty="0">
                <a:solidFill>
                  <a:schemeClr val="bg1">
                    <a:lumMod val="50000"/>
                  </a:schemeClr>
                </a:solidFill>
              </a:rPr>
              <a:t>Kjör endurskoðunarfyrirtækis</a:t>
            </a:r>
          </a:p>
          <a:p>
            <a:pPr marL="514350" indent="-381000">
              <a:spcAft>
                <a:spcPts val="600"/>
              </a:spcAft>
              <a:buFont typeface="+mj-lt"/>
              <a:buAutoNum type="arabicPeriod"/>
            </a:pPr>
            <a:r>
              <a:rPr lang="is-IS" sz="2400" dirty="0">
                <a:solidFill>
                  <a:schemeClr val="bg1">
                    <a:lumMod val="50000"/>
                  </a:schemeClr>
                </a:solidFill>
              </a:rPr>
              <a:t>Ákvörðun þóknunar stjórnar</a:t>
            </a:r>
          </a:p>
          <a:p>
            <a:pPr marL="514350" indent="-381000">
              <a:spcAft>
                <a:spcPts val="600"/>
              </a:spcAft>
              <a:buFont typeface="+mj-lt"/>
              <a:buAutoNum type="arabicPeriod"/>
            </a:pPr>
            <a:r>
              <a:rPr lang="is-IS" sz="2400" dirty="0">
                <a:solidFill>
                  <a:schemeClr val="bg1">
                    <a:lumMod val="50000"/>
                  </a:schemeClr>
                </a:solidFill>
              </a:rPr>
              <a:t>Fjárhagsáætlun fyrir árið 2016 ákvörðun um árgjald til samtakanna</a:t>
            </a:r>
          </a:p>
          <a:p>
            <a:pPr marL="514350" indent="-381000">
              <a:spcAft>
                <a:spcPts val="600"/>
              </a:spcAft>
              <a:buFont typeface="+mj-lt"/>
              <a:buAutoNum type="arabicPeriod"/>
            </a:pPr>
            <a:r>
              <a:rPr lang="is-IS" sz="2400" dirty="0" smtClean="0"/>
              <a:t>Önnur mál</a:t>
            </a:r>
          </a:p>
          <a:p>
            <a:pPr marL="514350" indent="-514350">
              <a:buFont typeface="+mj-lt"/>
              <a:buAutoNum type="arabicPeriod"/>
            </a:pPr>
            <a:endParaRPr lang="is-IS" sz="2400" dirty="0"/>
          </a:p>
        </p:txBody>
      </p:sp>
    </p:spTree>
    <p:extLst>
      <p:ext uri="{BB962C8B-B14F-4D97-AF65-F5344CB8AC3E}">
        <p14:creationId xmlns:p14="http://schemas.microsoft.com/office/powerpoint/2010/main" val="973893329"/>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1" y="1066801"/>
            <a:ext cx="4800600" cy="762000"/>
          </a:xfrm>
        </p:spPr>
        <p:txBody>
          <a:bodyPr/>
          <a:lstStyle/>
          <a:p>
            <a:r>
              <a:rPr lang="is-IS" dirty="0" smtClean="0"/>
              <a:t>Aðalfundur 2016</a:t>
            </a:r>
            <a:endParaRPr lang="is-IS" dirty="0"/>
          </a:p>
        </p:txBody>
      </p:sp>
      <p:sp>
        <p:nvSpPr>
          <p:cNvPr id="5" name="Subtitle 4"/>
          <p:cNvSpPr>
            <a:spLocks noGrp="1"/>
          </p:cNvSpPr>
          <p:nvPr>
            <p:ph type="subTitle" idx="1"/>
          </p:nvPr>
        </p:nvSpPr>
        <p:spPr/>
        <p:txBody>
          <a:bodyPr/>
          <a:lstStyle/>
          <a:p>
            <a:endParaRPr lang="is-IS" dirty="0"/>
          </a:p>
        </p:txBody>
      </p:sp>
      <p:sp>
        <p:nvSpPr>
          <p:cNvPr id="20" name="Subtitle 2"/>
          <p:cNvSpPr txBox="1">
            <a:spLocks/>
          </p:cNvSpPr>
          <p:nvPr/>
        </p:nvSpPr>
        <p:spPr>
          <a:xfrm>
            <a:off x="6553200" y="6172200"/>
            <a:ext cx="1981200" cy="381000"/>
          </a:xfrm>
          <a:prstGeom prst="rect">
            <a:avLst/>
          </a:prstGeom>
        </p:spPr>
        <p:txBody>
          <a:bodyPr vert="horz" lIns="0" tIns="0" rIns="0" bIns="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smtClean="0">
                <a:solidFill>
                  <a:schemeClr val="tx1"/>
                </a:solidFill>
                <a:latin typeface="Myriad Pro" pitchFamily="34" charset="0"/>
              </a:rPr>
              <a:t>24. </a:t>
            </a:r>
            <a:r>
              <a:rPr lang="en-US" sz="1800" dirty="0" err="1">
                <a:solidFill>
                  <a:schemeClr val="tx1"/>
                </a:solidFill>
                <a:latin typeface="Myriad Pro" pitchFamily="34" charset="0"/>
              </a:rPr>
              <a:t>m</a:t>
            </a:r>
            <a:r>
              <a:rPr lang="en-US" sz="1800" dirty="0" err="1" smtClean="0">
                <a:solidFill>
                  <a:schemeClr val="tx1"/>
                </a:solidFill>
                <a:latin typeface="Myriad Pro" pitchFamily="34" charset="0"/>
              </a:rPr>
              <a:t>aí</a:t>
            </a:r>
            <a:r>
              <a:rPr lang="en-US" sz="1800" dirty="0" smtClean="0">
                <a:solidFill>
                  <a:schemeClr val="tx1"/>
                </a:solidFill>
                <a:latin typeface="Myriad Pro" pitchFamily="34" charset="0"/>
              </a:rPr>
              <a:t> 2016</a:t>
            </a:r>
            <a:endParaRPr lang="en-US" sz="1800" dirty="0">
              <a:solidFill>
                <a:schemeClr val="tx1"/>
              </a:solidFill>
              <a:latin typeface="Myriad Pro" pitchFamily="34" charset="0"/>
            </a:endParaRPr>
          </a:p>
        </p:txBody>
      </p:sp>
    </p:spTree>
    <p:extLst>
      <p:ext uri="{BB962C8B-B14F-4D97-AF65-F5344CB8AC3E}">
        <p14:creationId xmlns:p14="http://schemas.microsoft.com/office/powerpoint/2010/main" val="420909498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Fræðsluerindi</a:t>
            </a:r>
            <a:endParaRPr lang="is-IS" dirty="0"/>
          </a:p>
        </p:txBody>
      </p:sp>
      <p:sp>
        <p:nvSpPr>
          <p:cNvPr id="5" name="Content Placeholder 4"/>
          <p:cNvSpPr>
            <a:spLocks noGrp="1"/>
          </p:cNvSpPr>
          <p:nvPr>
            <p:ph idx="1"/>
          </p:nvPr>
        </p:nvSpPr>
        <p:spPr/>
        <p:txBody>
          <a:bodyPr>
            <a:noAutofit/>
          </a:bodyPr>
          <a:lstStyle/>
          <a:p>
            <a:pPr marL="903288" lvl="1" indent="-903288">
              <a:buNone/>
            </a:pPr>
            <a:r>
              <a:rPr lang="is-IS" sz="1400" dirty="0" smtClean="0"/>
              <a:t>	</a:t>
            </a:r>
          </a:p>
          <a:p>
            <a:pPr marL="0" lvl="0" indent="0">
              <a:buNone/>
            </a:pPr>
            <a:endParaRPr lang="is-IS" sz="2400" b="1" dirty="0" smtClean="0"/>
          </a:p>
          <a:p>
            <a:pPr marL="0" lvl="0" indent="0">
              <a:buNone/>
            </a:pPr>
            <a:r>
              <a:rPr lang="is-IS" sz="2400" b="1" dirty="0" smtClean="0"/>
              <a:t>Getum </a:t>
            </a:r>
            <a:r>
              <a:rPr lang="is-IS" sz="2400" b="1" dirty="0"/>
              <a:t>við bætt hvaða augum fólk lítur </a:t>
            </a:r>
            <a:r>
              <a:rPr lang="is-IS" sz="2400" b="1" dirty="0" err="1"/>
              <a:t>lífeyrissjóði</a:t>
            </a:r>
            <a:r>
              <a:rPr lang="is-IS" sz="2400" b="1" dirty="0"/>
              <a:t> – eða skiptir </a:t>
            </a:r>
            <a:r>
              <a:rPr lang="is-IS" sz="2400" b="1" dirty="0" smtClean="0"/>
              <a:t>það </a:t>
            </a:r>
            <a:r>
              <a:rPr lang="is-IS" sz="2400" b="1" dirty="0"/>
              <a:t>engu máli?</a:t>
            </a:r>
            <a:endParaRPr lang="is-IS" sz="2400" dirty="0"/>
          </a:p>
          <a:p>
            <a:pPr marL="0" indent="0" defTabSz="630238">
              <a:buNone/>
            </a:pPr>
            <a:r>
              <a:rPr lang="is-IS" sz="2400" dirty="0" smtClean="0"/>
              <a:t>	- Jón </a:t>
            </a:r>
            <a:r>
              <a:rPr lang="is-IS" sz="2400" dirty="0"/>
              <a:t>Garðar Hreiðarsson, ráðgjafi</a:t>
            </a:r>
          </a:p>
          <a:p>
            <a:pPr marL="0" indent="0">
              <a:buNone/>
            </a:pPr>
            <a:endParaRPr lang="is-IS" sz="2400" dirty="0"/>
          </a:p>
          <a:p>
            <a:pPr marL="0" lvl="0" indent="0">
              <a:buNone/>
            </a:pPr>
            <a:r>
              <a:rPr lang="is-IS" sz="2400" b="1" dirty="0" smtClean="0"/>
              <a:t>Eru </a:t>
            </a:r>
            <a:r>
              <a:rPr lang="is-IS" sz="2400" b="1" dirty="0" err="1"/>
              <a:t>lífeyrissjóðirnir</a:t>
            </a:r>
            <a:r>
              <a:rPr lang="is-IS" sz="2400" b="1" dirty="0"/>
              <a:t> of stórir fyrir Ísland?</a:t>
            </a:r>
            <a:endParaRPr lang="is-IS" sz="2400" dirty="0"/>
          </a:p>
          <a:p>
            <a:pPr marL="0" indent="0" defTabSz="630238">
              <a:buNone/>
            </a:pPr>
            <a:r>
              <a:rPr lang="is-IS" sz="2400" dirty="0"/>
              <a:t>	</a:t>
            </a:r>
            <a:r>
              <a:rPr lang="is-IS" sz="2400" dirty="0" smtClean="0"/>
              <a:t>- Dr</a:t>
            </a:r>
            <a:r>
              <a:rPr lang="is-IS" sz="2400" dirty="0"/>
              <a:t>. Ásgeir Jónsson, forseti </a:t>
            </a:r>
            <a:r>
              <a:rPr lang="is-IS" sz="2400" dirty="0" smtClean="0"/>
              <a:t>hagfræðideildar HÍ</a:t>
            </a:r>
            <a:endParaRPr lang="is-IS" sz="2400" dirty="0"/>
          </a:p>
          <a:p>
            <a:pPr marL="0" lvl="0" indent="0">
              <a:buNone/>
            </a:pPr>
            <a:r>
              <a:rPr lang="is-IS" sz="1400" dirty="0"/>
              <a:t>	</a:t>
            </a:r>
          </a:p>
        </p:txBody>
      </p:sp>
      <p:sp>
        <p:nvSpPr>
          <p:cNvPr id="6" name="Slide Number Placeholder 4"/>
          <p:cNvSpPr>
            <a:spLocks noGrp="1"/>
          </p:cNvSpPr>
          <p:nvPr>
            <p:ph type="sldNum" sz="quarter" idx="12"/>
          </p:nvPr>
        </p:nvSpPr>
        <p:spPr>
          <a:xfrm>
            <a:off x="6553200" y="6356350"/>
            <a:ext cx="2133600" cy="365125"/>
          </a:xfrm>
        </p:spPr>
        <p:txBody>
          <a:bodyPr/>
          <a:lstStyle/>
          <a:p>
            <a:fld id="{D569B24D-3BB5-4F51-A094-AA483AD21C63}" type="slidenum">
              <a:rPr lang="en-US" smtClean="0"/>
              <a:t>47</a:t>
            </a:fld>
            <a:endParaRPr lang="en-US" dirty="0"/>
          </a:p>
        </p:txBody>
      </p:sp>
    </p:spTree>
    <p:extLst>
      <p:ext uri="{BB962C8B-B14F-4D97-AF65-F5344CB8AC3E}">
        <p14:creationId xmlns:p14="http://schemas.microsoft.com/office/powerpoint/2010/main" val="195246196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5</a:t>
            </a:fld>
            <a:endParaRPr lang="en-US"/>
          </a:p>
        </p:txBody>
      </p:sp>
      <p:sp>
        <p:nvSpPr>
          <p:cNvPr id="3" name="Title 2"/>
          <p:cNvSpPr>
            <a:spLocks noGrp="1"/>
          </p:cNvSpPr>
          <p:nvPr>
            <p:ph type="title"/>
          </p:nvPr>
        </p:nvSpPr>
        <p:spPr/>
        <p:txBody>
          <a:bodyPr/>
          <a:lstStyle/>
          <a:p>
            <a:r>
              <a:rPr lang="is-IS" dirty="0" smtClean="0"/>
              <a:t>Raunávöxtun sl. 23 ár</a:t>
            </a:r>
            <a:endParaRPr lang="is-IS" dirty="0"/>
          </a:p>
        </p:txBody>
      </p:sp>
      <p:sp>
        <p:nvSpPr>
          <p:cNvPr id="5" name="TextBox 4"/>
          <p:cNvSpPr txBox="1"/>
          <p:nvPr/>
        </p:nvSpPr>
        <p:spPr>
          <a:xfrm>
            <a:off x="152400" y="2254984"/>
            <a:ext cx="2286000" cy="1938992"/>
          </a:xfrm>
          <a:prstGeom prst="rect">
            <a:avLst/>
          </a:prstGeom>
          <a:noFill/>
        </p:spPr>
        <p:txBody>
          <a:bodyPr wrap="square" rtlCol="0">
            <a:spAutoFit/>
          </a:bodyPr>
          <a:lstStyle/>
          <a:p>
            <a:pPr algn="r"/>
            <a:r>
              <a:rPr lang="is-IS" sz="2000" b="1" dirty="0" smtClean="0">
                <a:solidFill>
                  <a:schemeClr val="bg1"/>
                </a:solidFill>
              </a:rPr>
              <a:t>Raunávöxtun lífeyrissjóða árið 2015 er áætluð 8%.</a:t>
            </a:r>
          </a:p>
          <a:p>
            <a:pPr algn="r"/>
            <a:r>
              <a:rPr lang="is-IS" sz="2000" b="1" dirty="0" smtClean="0">
                <a:solidFill>
                  <a:schemeClr val="bg1"/>
                </a:solidFill>
              </a:rPr>
              <a:t>Fjórða árið í röð er ávöxtun yfir 3,5% ávöxtunarviðmiði</a:t>
            </a:r>
          </a:p>
        </p:txBody>
      </p:sp>
      <p:sp>
        <p:nvSpPr>
          <p:cNvPr id="4" name="TextBox 3"/>
          <p:cNvSpPr txBox="1"/>
          <p:nvPr/>
        </p:nvSpPr>
        <p:spPr>
          <a:xfrm>
            <a:off x="5596792" y="5940164"/>
            <a:ext cx="609600" cy="400110"/>
          </a:xfrm>
          <a:prstGeom prst="rect">
            <a:avLst/>
          </a:prstGeom>
          <a:noFill/>
        </p:spPr>
        <p:txBody>
          <a:bodyPr wrap="square" rtlCol="0">
            <a:spAutoFit/>
          </a:bodyPr>
          <a:lstStyle/>
          <a:p>
            <a:r>
              <a:rPr lang="is-IS" sz="1000" dirty="0" smtClean="0"/>
              <a:t>  Áætlun</a:t>
            </a:r>
            <a:endParaRPr lang="is-IS" sz="1000" dirty="0"/>
          </a:p>
        </p:txBody>
      </p:sp>
      <p:graphicFrame>
        <p:nvGraphicFramePr>
          <p:cNvPr id="7" name="Chart 6"/>
          <p:cNvGraphicFramePr>
            <a:graphicFrameLocks/>
          </p:cNvGraphicFramePr>
          <p:nvPr>
            <p:extLst/>
          </p:nvPr>
        </p:nvGraphicFramePr>
        <p:xfrm>
          <a:off x="3352800" y="1225206"/>
          <a:ext cx="4572000" cy="5251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66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6</a:t>
            </a:fld>
            <a:endParaRPr lang="en-US"/>
          </a:p>
        </p:txBody>
      </p:sp>
      <p:sp>
        <p:nvSpPr>
          <p:cNvPr id="3" name="Title 2"/>
          <p:cNvSpPr>
            <a:spLocks noGrp="1"/>
          </p:cNvSpPr>
          <p:nvPr>
            <p:ph type="title"/>
          </p:nvPr>
        </p:nvSpPr>
        <p:spPr/>
        <p:txBody>
          <a:bodyPr/>
          <a:lstStyle/>
          <a:p>
            <a:r>
              <a:rPr lang="is-IS" dirty="0" smtClean="0"/>
              <a:t>5 ára raunávöxtun</a:t>
            </a:r>
            <a:endParaRPr lang="is-IS" dirty="0"/>
          </a:p>
        </p:txBody>
      </p:sp>
      <p:sp>
        <p:nvSpPr>
          <p:cNvPr id="5" name="TextBox 4"/>
          <p:cNvSpPr txBox="1"/>
          <p:nvPr/>
        </p:nvSpPr>
        <p:spPr>
          <a:xfrm>
            <a:off x="381000" y="2748002"/>
            <a:ext cx="2057400" cy="1938992"/>
          </a:xfrm>
          <a:prstGeom prst="rect">
            <a:avLst/>
          </a:prstGeom>
          <a:noFill/>
        </p:spPr>
        <p:txBody>
          <a:bodyPr wrap="square" rtlCol="0">
            <a:spAutoFit/>
          </a:bodyPr>
          <a:lstStyle/>
          <a:p>
            <a:pPr algn="r"/>
            <a:r>
              <a:rPr lang="is-IS" sz="2000" b="1" dirty="0" smtClean="0">
                <a:solidFill>
                  <a:schemeClr val="bg1"/>
                </a:solidFill>
              </a:rPr>
              <a:t>Fimm ára meðaltal er hagstætt. Raunávöxtun á ári 6,1% að jafnaði</a:t>
            </a:r>
            <a:endParaRPr lang="is-IS" sz="2000" b="1" dirty="0">
              <a:solidFill>
                <a:schemeClr val="bg1"/>
              </a:solidFill>
            </a:endParaRPr>
          </a:p>
        </p:txBody>
      </p:sp>
      <p:graphicFrame>
        <p:nvGraphicFramePr>
          <p:cNvPr id="7" name="Chart 6"/>
          <p:cNvGraphicFramePr>
            <a:graphicFrameLocks/>
          </p:cNvGraphicFramePr>
          <p:nvPr>
            <p:extLst/>
          </p:nvPr>
        </p:nvGraphicFramePr>
        <p:xfrm>
          <a:off x="3276600" y="1084183"/>
          <a:ext cx="4419600" cy="5450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990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69B24D-3BB5-4F51-A094-AA483AD21C63}" type="slidenum">
              <a:rPr lang="en-US" smtClean="0"/>
              <a:t>7</a:t>
            </a:fld>
            <a:endParaRPr lang="en-US"/>
          </a:p>
        </p:txBody>
      </p:sp>
      <p:sp>
        <p:nvSpPr>
          <p:cNvPr id="3" name="Title 2"/>
          <p:cNvSpPr>
            <a:spLocks noGrp="1"/>
          </p:cNvSpPr>
          <p:nvPr>
            <p:ph type="title"/>
          </p:nvPr>
        </p:nvSpPr>
        <p:spPr/>
        <p:txBody>
          <a:bodyPr/>
          <a:lstStyle/>
          <a:p>
            <a:r>
              <a:rPr lang="is-IS" dirty="0"/>
              <a:t>10 ára raunávöxtun</a:t>
            </a:r>
          </a:p>
        </p:txBody>
      </p:sp>
      <p:sp>
        <p:nvSpPr>
          <p:cNvPr id="5" name="TextBox 4"/>
          <p:cNvSpPr txBox="1"/>
          <p:nvPr/>
        </p:nvSpPr>
        <p:spPr>
          <a:xfrm>
            <a:off x="366823" y="2895600"/>
            <a:ext cx="2057400" cy="1323439"/>
          </a:xfrm>
          <a:prstGeom prst="rect">
            <a:avLst/>
          </a:prstGeom>
          <a:noFill/>
        </p:spPr>
        <p:txBody>
          <a:bodyPr wrap="square" rtlCol="0">
            <a:spAutoFit/>
          </a:bodyPr>
          <a:lstStyle/>
          <a:p>
            <a:pPr algn="r"/>
            <a:r>
              <a:rPr lang="is-IS" sz="2000" b="1" dirty="0" smtClean="0">
                <a:solidFill>
                  <a:schemeClr val="bg1"/>
                </a:solidFill>
              </a:rPr>
              <a:t>Tíu ára raunávöxtun hefur alltaf verið jákvæð</a:t>
            </a:r>
            <a:endParaRPr lang="is-IS" sz="2000" b="1" dirty="0">
              <a:solidFill>
                <a:schemeClr val="bg1"/>
              </a:solidFill>
            </a:endParaRPr>
          </a:p>
        </p:txBody>
      </p:sp>
      <p:graphicFrame>
        <p:nvGraphicFramePr>
          <p:cNvPr id="7" name="Chart 6"/>
          <p:cNvGraphicFramePr>
            <a:graphicFrameLocks/>
          </p:cNvGraphicFramePr>
          <p:nvPr>
            <p:extLst/>
          </p:nvPr>
        </p:nvGraphicFramePr>
        <p:xfrm>
          <a:off x="3124200" y="1262330"/>
          <a:ext cx="4419600" cy="5290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602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435684" y="1628774"/>
          <a:ext cx="7793916" cy="4010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is-IS" sz="3200" dirty="0" smtClean="0"/>
              <a:t>Raunávöxtun1971–2015</a:t>
            </a:r>
            <a:endParaRPr lang="is-IS" sz="3200" dirty="0"/>
          </a:p>
        </p:txBody>
      </p:sp>
      <p:sp>
        <p:nvSpPr>
          <p:cNvPr id="3" name="Slide Number Placeholder 2"/>
          <p:cNvSpPr>
            <a:spLocks noGrp="1"/>
          </p:cNvSpPr>
          <p:nvPr>
            <p:ph type="sldNum" sz="quarter" idx="12"/>
          </p:nvPr>
        </p:nvSpPr>
        <p:spPr>
          <a:xfrm>
            <a:off x="6705600" y="6356350"/>
            <a:ext cx="2133600" cy="365125"/>
          </a:xfrm>
        </p:spPr>
        <p:txBody>
          <a:bodyPr/>
          <a:lstStyle/>
          <a:p>
            <a:pPr>
              <a:defRPr/>
            </a:pPr>
            <a:fld id="{7F0A2A14-9C0D-4F72-8C44-BC5D3034E0DD}" type="slidenum">
              <a:rPr lang="en-US" smtClean="0"/>
              <a:pPr>
                <a:defRPr/>
              </a:pPr>
              <a:t>8</a:t>
            </a:fld>
            <a:endParaRPr lang="en-US" dirty="0"/>
          </a:p>
        </p:txBody>
      </p:sp>
      <p:cxnSp>
        <p:nvCxnSpPr>
          <p:cNvPr id="14" name="Straight Connector 13"/>
          <p:cNvCxnSpPr/>
          <p:nvPr/>
        </p:nvCxnSpPr>
        <p:spPr>
          <a:xfrm>
            <a:off x="2209800" y="2667000"/>
            <a:ext cx="58346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153400" y="2512367"/>
            <a:ext cx="990600" cy="461665"/>
          </a:xfrm>
          <a:prstGeom prst="rect">
            <a:avLst/>
          </a:prstGeom>
          <a:noFill/>
        </p:spPr>
        <p:txBody>
          <a:bodyPr wrap="square" rtlCol="0">
            <a:spAutoFit/>
          </a:bodyPr>
          <a:lstStyle/>
          <a:p>
            <a:r>
              <a:rPr lang="is-IS" sz="1200" b="1" dirty="0" smtClean="0">
                <a:solidFill>
                  <a:schemeClr val="tx2"/>
                </a:solidFill>
              </a:rPr>
              <a:t>1980–2015: </a:t>
            </a:r>
            <a:br>
              <a:rPr lang="is-IS" sz="1200" b="1" dirty="0" smtClean="0">
                <a:solidFill>
                  <a:schemeClr val="tx2"/>
                </a:solidFill>
              </a:rPr>
            </a:br>
            <a:r>
              <a:rPr lang="is-IS" sz="1200" b="1" dirty="0">
                <a:solidFill>
                  <a:schemeClr val="tx2"/>
                </a:solidFill>
              </a:rPr>
              <a:t>5</a:t>
            </a:r>
            <a:r>
              <a:rPr lang="is-IS" sz="1200" b="1" dirty="0" smtClean="0">
                <a:solidFill>
                  <a:schemeClr val="tx2"/>
                </a:solidFill>
              </a:rPr>
              <a:t>%</a:t>
            </a:r>
            <a:endParaRPr lang="is-IS" sz="1200" b="1" dirty="0">
              <a:solidFill>
                <a:schemeClr val="tx2"/>
              </a:solidFill>
            </a:endParaRPr>
          </a:p>
        </p:txBody>
      </p:sp>
      <p:sp>
        <p:nvSpPr>
          <p:cNvPr id="4" name="TextBox 3"/>
          <p:cNvSpPr txBox="1"/>
          <p:nvPr/>
        </p:nvSpPr>
        <p:spPr>
          <a:xfrm>
            <a:off x="6248400" y="6019800"/>
            <a:ext cx="2743200" cy="215444"/>
          </a:xfrm>
          <a:prstGeom prst="rect">
            <a:avLst/>
          </a:prstGeom>
          <a:noFill/>
        </p:spPr>
        <p:txBody>
          <a:bodyPr wrap="square" rtlCol="0">
            <a:spAutoFit/>
          </a:bodyPr>
          <a:lstStyle/>
          <a:p>
            <a:r>
              <a:rPr lang="is-IS" sz="800" dirty="0" smtClean="0"/>
              <a:t>Heimild : Háskóli Íslands, FME og LL. </a:t>
            </a:r>
            <a:endParaRPr lang="is-IS" sz="800" dirty="0"/>
          </a:p>
        </p:txBody>
      </p:sp>
    </p:spTree>
    <p:extLst>
      <p:ext uri="{BB962C8B-B14F-4D97-AF65-F5344CB8AC3E}">
        <p14:creationId xmlns:p14="http://schemas.microsoft.com/office/powerpoint/2010/main" val="1027537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1735" y="1485836"/>
            <a:ext cx="5694158" cy="3609145"/>
          </a:xfrm>
          <a:prstGeom prst="rect">
            <a:avLst/>
          </a:prstGeom>
        </p:spPr>
      </p:pic>
      <p:sp>
        <p:nvSpPr>
          <p:cNvPr id="3" name="Title 2"/>
          <p:cNvSpPr>
            <a:spLocks noGrp="1"/>
          </p:cNvSpPr>
          <p:nvPr>
            <p:ph type="title"/>
          </p:nvPr>
        </p:nvSpPr>
        <p:spPr/>
        <p:txBody>
          <a:bodyPr>
            <a:normAutofit/>
          </a:bodyPr>
          <a:lstStyle/>
          <a:p>
            <a:r>
              <a:rPr lang="is-IS" sz="2800" dirty="0" smtClean="0"/>
              <a:t>Eignir um 1,5 þjóðarframleiðsla</a:t>
            </a:r>
            <a:endParaRPr lang="is-IS" sz="2800" dirty="0"/>
          </a:p>
        </p:txBody>
      </p:sp>
      <p:sp>
        <p:nvSpPr>
          <p:cNvPr id="7" name="TextBox 6"/>
          <p:cNvSpPr txBox="1"/>
          <p:nvPr/>
        </p:nvSpPr>
        <p:spPr>
          <a:xfrm>
            <a:off x="8273671" y="2212552"/>
            <a:ext cx="562292" cy="261610"/>
          </a:xfrm>
          <a:prstGeom prst="rect">
            <a:avLst/>
          </a:prstGeom>
          <a:noFill/>
        </p:spPr>
        <p:txBody>
          <a:bodyPr wrap="square" rtlCol="0">
            <a:spAutoFit/>
          </a:bodyPr>
          <a:lstStyle/>
          <a:p>
            <a:pPr algn="r"/>
            <a:r>
              <a:rPr lang="is-IS" sz="1100" dirty="0" smtClean="0"/>
              <a:t>21%</a:t>
            </a:r>
            <a:endParaRPr lang="is-IS" sz="1100" dirty="0"/>
          </a:p>
        </p:txBody>
      </p:sp>
      <p:sp>
        <p:nvSpPr>
          <p:cNvPr id="14" name="TextBox 13"/>
          <p:cNvSpPr txBox="1"/>
          <p:nvPr/>
        </p:nvSpPr>
        <p:spPr>
          <a:xfrm>
            <a:off x="8360037" y="2823808"/>
            <a:ext cx="475926" cy="261610"/>
          </a:xfrm>
          <a:prstGeom prst="rect">
            <a:avLst/>
          </a:prstGeom>
          <a:noFill/>
        </p:spPr>
        <p:txBody>
          <a:bodyPr wrap="square" rtlCol="0">
            <a:spAutoFit/>
          </a:bodyPr>
          <a:lstStyle/>
          <a:p>
            <a:pPr algn="r"/>
            <a:r>
              <a:rPr lang="is-IS" sz="1100" dirty="0" smtClean="0"/>
              <a:t>19%</a:t>
            </a:r>
            <a:endParaRPr lang="is-IS" sz="1100" dirty="0"/>
          </a:p>
        </p:txBody>
      </p:sp>
      <p:sp>
        <p:nvSpPr>
          <p:cNvPr id="15" name="TextBox 14"/>
          <p:cNvSpPr txBox="1"/>
          <p:nvPr/>
        </p:nvSpPr>
        <p:spPr>
          <a:xfrm>
            <a:off x="8321287" y="2495645"/>
            <a:ext cx="455185" cy="261610"/>
          </a:xfrm>
          <a:prstGeom prst="rect">
            <a:avLst/>
          </a:prstGeom>
          <a:noFill/>
        </p:spPr>
        <p:txBody>
          <a:bodyPr wrap="square" rtlCol="0">
            <a:spAutoFit/>
          </a:bodyPr>
          <a:lstStyle/>
          <a:p>
            <a:pPr algn="r"/>
            <a:r>
              <a:rPr lang="is-IS" sz="1100" dirty="0"/>
              <a:t>1</a:t>
            </a:r>
            <a:r>
              <a:rPr lang="is-IS" sz="1100" dirty="0" smtClean="0"/>
              <a:t>%</a:t>
            </a:r>
            <a:endParaRPr lang="is-IS" sz="1100" dirty="0"/>
          </a:p>
        </p:txBody>
      </p:sp>
      <p:sp>
        <p:nvSpPr>
          <p:cNvPr id="16" name="TextBox 15"/>
          <p:cNvSpPr txBox="1"/>
          <p:nvPr/>
        </p:nvSpPr>
        <p:spPr>
          <a:xfrm>
            <a:off x="8417344" y="3028798"/>
            <a:ext cx="378160" cy="261610"/>
          </a:xfrm>
          <a:prstGeom prst="rect">
            <a:avLst/>
          </a:prstGeom>
          <a:noFill/>
        </p:spPr>
        <p:txBody>
          <a:bodyPr wrap="square" rtlCol="0">
            <a:spAutoFit/>
          </a:bodyPr>
          <a:lstStyle/>
          <a:p>
            <a:pPr algn="r"/>
            <a:r>
              <a:rPr lang="is-IS" sz="1100" dirty="0"/>
              <a:t>5</a:t>
            </a:r>
            <a:r>
              <a:rPr lang="is-IS" sz="1100" dirty="0" smtClean="0"/>
              <a:t>%</a:t>
            </a:r>
            <a:endParaRPr lang="is-IS" sz="1100" dirty="0"/>
          </a:p>
        </p:txBody>
      </p:sp>
      <p:sp>
        <p:nvSpPr>
          <p:cNvPr id="17" name="TextBox 16"/>
          <p:cNvSpPr txBox="1"/>
          <p:nvPr/>
        </p:nvSpPr>
        <p:spPr>
          <a:xfrm>
            <a:off x="8374477" y="3602995"/>
            <a:ext cx="475926" cy="261610"/>
          </a:xfrm>
          <a:prstGeom prst="rect">
            <a:avLst/>
          </a:prstGeom>
          <a:noFill/>
        </p:spPr>
        <p:txBody>
          <a:bodyPr wrap="square" rtlCol="0">
            <a:spAutoFit/>
          </a:bodyPr>
          <a:lstStyle/>
          <a:p>
            <a:pPr algn="r"/>
            <a:r>
              <a:rPr lang="is-IS" sz="1100" dirty="0" smtClean="0"/>
              <a:t>54%</a:t>
            </a:r>
            <a:endParaRPr lang="is-IS" sz="1100" dirty="0"/>
          </a:p>
        </p:txBody>
      </p:sp>
      <p:cxnSp>
        <p:nvCxnSpPr>
          <p:cNvPr id="11" name="Straight Connector 10"/>
          <p:cNvCxnSpPr/>
          <p:nvPr/>
        </p:nvCxnSpPr>
        <p:spPr>
          <a:xfrm>
            <a:off x="8386912" y="2338125"/>
            <a:ext cx="118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86911" y="2955143"/>
            <a:ext cx="118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386912" y="2618593"/>
            <a:ext cx="1189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86911" y="3159604"/>
            <a:ext cx="1435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99172" y="3733800"/>
            <a:ext cx="11898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1905000"/>
            <a:ext cx="2286000" cy="2585323"/>
          </a:xfrm>
          <a:prstGeom prst="rect">
            <a:avLst/>
          </a:prstGeom>
          <a:noFill/>
        </p:spPr>
        <p:txBody>
          <a:bodyPr wrap="square" rtlCol="0">
            <a:spAutoFit/>
          </a:bodyPr>
          <a:lstStyle/>
          <a:p>
            <a:pPr algn="r"/>
            <a:r>
              <a:rPr lang="is-IS" b="1" dirty="0" smtClean="0">
                <a:solidFill>
                  <a:schemeClr val="bg1"/>
                </a:solidFill>
              </a:rPr>
              <a:t>Heildareignir lífeyrissjóða í árslok 2015 voru um 3.270 milljarðar, þ.a. 2.543 í innlendum eignum og 726 í erlendum. </a:t>
            </a:r>
          </a:p>
          <a:p>
            <a:pPr algn="r"/>
            <a:endParaRPr lang="is-IS" b="1" dirty="0">
              <a:solidFill>
                <a:schemeClr val="bg1"/>
              </a:solidFill>
            </a:endParaRPr>
          </a:p>
          <a:p>
            <a:pPr algn="r"/>
            <a:r>
              <a:rPr lang="is-IS" b="1" dirty="0" smtClean="0">
                <a:solidFill>
                  <a:schemeClr val="bg1"/>
                </a:solidFill>
              </a:rPr>
              <a:t>Hlutfall erlendra eigna lækkaði á árinu </a:t>
            </a:r>
            <a:endParaRPr lang="is-IS" b="1" dirty="0">
              <a:solidFill>
                <a:schemeClr val="bg1"/>
              </a:solidFill>
            </a:endParaRPr>
          </a:p>
        </p:txBody>
      </p:sp>
      <p:sp>
        <p:nvSpPr>
          <p:cNvPr id="19" name="Slide Number Placeholder 1"/>
          <p:cNvSpPr>
            <a:spLocks noGrp="1"/>
          </p:cNvSpPr>
          <p:nvPr>
            <p:ph type="sldNum" sz="quarter" idx="12"/>
          </p:nvPr>
        </p:nvSpPr>
        <p:spPr>
          <a:xfrm>
            <a:off x="6781800" y="6356350"/>
            <a:ext cx="2133600" cy="365125"/>
          </a:xfrm>
        </p:spPr>
        <p:txBody>
          <a:bodyPr/>
          <a:lstStyle/>
          <a:p>
            <a:fld id="{D569B24D-3BB5-4F51-A094-AA483AD21C63}" type="slidenum">
              <a:rPr lang="en-US" smtClean="0"/>
              <a:t>9</a:t>
            </a:fld>
            <a:endParaRPr lang="en-US" dirty="0"/>
          </a:p>
        </p:txBody>
      </p:sp>
    </p:spTree>
    <p:extLst>
      <p:ext uri="{BB962C8B-B14F-4D97-AF65-F5344CB8AC3E}">
        <p14:creationId xmlns:p14="http://schemas.microsoft.com/office/powerpoint/2010/main" val="22144424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1+#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1+#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14919</TotalTime>
  <Words>1239</Words>
  <Application>Microsoft Office PowerPoint</Application>
  <PresentationFormat>On-screen Show (4:3)</PresentationFormat>
  <Paragraphs>403</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Myriad Pro</vt:lpstr>
      <vt:lpstr>Times New Roman</vt:lpstr>
      <vt:lpstr>Office Theme</vt:lpstr>
      <vt:lpstr>Aðalfundur 2016</vt:lpstr>
      <vt:lpstr>Dagskrá aðalfundarins</vt:lpstr>
      <vt:lpstr>Dagskrá</vt:lpstr>
      <vt:lpstr>Skýrsla Stjórnar</vt:lpstr>
      <vt:lpstr>Raunávöxtun sl. 23 ár</vt:lpstr>
      <vt:lpstr>5 ára raunávöxtun</vt:lpstr>
      <vt:lpstr>10 ára raunávöxtun</vt:lpstr>
      <vt:lpstr>Raunávöxtun1971–2015</vt:lpstr>
      <vt:lpstr>Eignir um 1,5 þjóðarframleiðsla</vt:lpstr>
      <vt:lpstr>Spá um þróun kerfisins 2016-2065 sem hlutfall af VLF</vt:lpstr>
      <vt:lpstr>Vægi erlendra eigna lækkaði</vt:lpstr>
      <vt:lpstr>Við erum að eldast</vt:lpstr>
      <vt:lpstr>Meðalfjöldi virkra sjóðfélaga 2014 (samtrygging)</vt:lpstr>
      <vt:lpstr>Skýrsla Framkvæmdastjóra ársreikningur 2015</vt:lpstr>
      <vt:lpstr>Hlutverk LL er að:</vt:lpstr>
      <vt:lpstr>PowerPoint Presentation</vt:lpstr>
      <vt:lpstr>Landssamtök framtíðarinnar</vt:lpstr>
      <vt:lpstr>Landssamtök framtíðarinnar</vt:lpstr>
      <vt:lpstr>Landssamtök framtíðarinnar</vt:lpstr>
      <vt:lpstr>Margir koma að starfi samtakanna</vt:lpstr>
      <vt:lpstr>Mikið fundað!</vt:lpstr>
      <vt:lpstr>Hvað er orkutap? – mikill áhugi!</vt:lpstr>
      <vt:lpstr>Ýmsir fundir og ráðstefnur</vt:lpstr>
      <vt:lpstr>PowerPoint Presentation</vt:lpstr>
      <vt:lpstr>PowerPoint Presentation</vt:lpstr>
      <vt:lpstr>Vefflugan</vt:lpstr>
      <vt:lpstr>Gott að vita</vt:lpstr>
      <vt:lpstr>Bætt ímynd – eitt skref - auglýsing</vt:lpstr>
      <vt:lpstr>Rekstrarreikningur LL 2015</vt:lpstr>
      <vt:lpstr>Efnahagsreikningur LL 2015</vt:lpstr>
      <vt:lpstr>Efnahagsreikningur LL 2015</vt:lpstr>
      <vt:lpstr>Efnahagsreikningur LL 2015</vt:lpstr>
      <vt:lpstr>Dagskrá</vt:lpstr>
      <vt:lpstr>Uppstillingarnefnd</vt:lpstr>
      <vt:lpstr>Tillögur uppstillingarnefndar</vt:lpstr>
      <vt:lpstr>Dagskrá</vt:lpstr>
      <vt:lpstr>Tillaga um endurskoðunarfélag</vt:lpstr>
      <vt:lpstr>Dagskrá</vt:lpstr>
      <vt:lpstr>Tillaga um þóknun stjórnar</vt:lpstr>
      <vt:lpstr>Dagskrá</vt:lpstr>
      <vt:lpstr>Fjárhagsáætlun 2015</vt:lpstr>
      <vt:lpstr>Sundurliðuð áætlun</vt:lpstr>
      <vt:lpstr>Sundurliðun milli sjóða</vt:lpstr>
      <vt:lpstr>Tillaga um árgjald fyrir árið 2016</vt:lpstr>
      <vt:lpstr>Dagskrá</vt:lpstr>
      <vt:lpstr>Aðalfundur 2016</vt:lpstr>
      <vt:lpstr>Fræðsluerindi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Upplifun</dc:creator>
  <cp:lastModifiedBy>Þórey S. Þórðardóttir</cp:lastModifiedBy>
  <cp:revision>603</cp:revision>
  <dcterms:created xsi:type="dcterms:W3CDTF">2013-05-22T21:07:23Z</dcterms:created>
  <dcterms:modified xsi:type="dcterms:W3CDTF">2016-05-24T15:15:57Z</dcterms:modified>
</cp:coreProperties>
</file>