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84" r:id="rId4"/>
    <p:sldId id="285" r:id="rId5"/>
    <p:sldId id="277" r:id="rId6"/>
    <p:sldId id="279" r:id="rId7"/>
    <p:sldId id="280" r:id="rId8"/>
    <p:sldId id="281" r:id="rId9"/>
    <p:sldId id="257" r:id="rId10"/>
    <p:sldId id="282" r:id="rId11"/>
    <p:sldId id="283" r:id="rId12"/>
    <p:sldId id="273" r:id="rId13"/>
    <p:sldId id="276" r:id="rId14"/>
    <p:sldId id="259" r:id="rId15"/>
    <p:sldId id="274" r:id="rId16"/>
    <p:sldId id="278" r:id="rId17"/>
    <p:sldId id="286" r:id="rId18"/>
    <p:sldId id="287" r:id="rId19"/>
    <p:sldId id="260" r:id="rId20"/>
    <p:sldId id="261" r:id="rId21"/>
    <p:sldId id="264" r:id="rId22"/>
    <p:sldId id="263" r:id="rId23"/>
    <p:sldId id="262" r:id="rId24"/>
    <p:sldId id="265" r:id="rId25"/>
    <p:sldId id="266" r:id="rId26"/>
    <p:sldId id="267" r:id="rId27"/>
    <p:sldId id="268" r:id="rId28"/>
    <p:sldId id="269" r:id="rId29"/>
    <p:sldId id="270" r:id="rId30"/>
    <p:sldId id="271" r:id="rId31"/>
    <p:sldId id="289" r:id="rId32"/>
    <p:sldId id="288" r:id="rId33"/>
    <p:sldId id="272" r:id="rId34"/>
    <p:sldId id="258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72" d="100"/>
          <a:sy n="172" d="100"/>
        </p:scale>
        <p:origin x="4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Fjárfestingarheimildir lífeyrissjoða</a:t>
            </a: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Umfjöllun um frumvarp til laga, Þingskjal 1054 – 631. </a:t>
            </a:r>
            <a:r>
              <a:rPr lang="is-IS" smtClean="0"/>
              <a:t>mál</a:t>
            </a:r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7827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36. gr. F.  </a:t>
            </a:r>
            <a:r>
              <a:rPr lang="is-IS" dirty="0" smtClean="0"/>
              <a:t>Áhættustýring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Lífeyrissjóður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hverjum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yfir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ráða</a:t>
            </a:r>
            <a:r>
              <a:rPr lang="en-US" dirty="0"/>
              <a:t> </a:t>
            </a:r>
            <a:r>
              <a:rPr lang="en-US" dirty="0" err="1"/>
              <a:t>tryggu</a:t>
            </a:r>
            <a:r>
              <a:rPr lang="en-US" dirty="0"/>
              <a:t> </a:t>
            </a:r>
            <a:r>
              <a:rPr lang="en-US" dirty="0" err="1"/>
              <a:t>eftirlitskerfi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áhættu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tengslum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starfsemi</a:t>
            </a:r>
            <a:r>
              <a:rPr lang="en-US" dirty="0"/>
              <a:t> </a:t>
            </a:r>
            <a:r>
              <a:rPr lang="en-US" dirty="0" err="1"/>
              <a:t>sína</a:t>
            </a:r>
            <a:r>
              <a:rPr lang="en-US" dirty="0"/>
              <a:t>. </a:t>
            </a:r>
            <a:r>
              <a:rPr lang="en-US" dirty="0" err="1"/>
              <a:t>Hjá</a:t>
            </a:r>
            <a:r>
              <a:rPr lang="en-US" dirty="0"/>
              <a:t> </a:t>
            </a:r>
            <a:r>
              <a:rPr lang="en-US" dirty="0" err="1"/>
              <a:t>lífeyrissjóði</a:t>
            </a:r>
            <a:r>
              <a:rPr lang="en-US" dirty="0"/>
              <a:t> </a:t>
            </a:r>
            <a:r>
              <a:rPr lang="en-US" dirty="0" err="1"/>
              <a:t>skulu</a:t>
            </a:r>
            <a:r>
              <a:rPr lang="en-US" dirty="0"/>
              <a:t> </a:t>
            </a:r>
            <a:r>
              <a:rPr lang="en-US" dirty="0" err="1"/>
              <a:t>vera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staðar</a:t>
            </a:r>
            <a:r>
              <a:rPr lang="en-US" dirty="0"/>
              <a:t> </a:t>
            </a:r>
            <a:r>
              <a:rPr lang="en-US" dirty="0" err="1"/>
              <a:t>fullnægjandi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skjalfestir</a:t>
            </a:r>
            <a:r>
              <a:rPr lang="en-US" dirty="0"/>
              <a:t> </a:t>
            </a:r>
            <a:r>
              <a:rPr lang="en-US" dirty="0" err="1"/>
              <a:t>innri</a:t>
            </a:r>
            <a:r>
              <a:rPr lang="en-US" dirty="0"/>
              <a:t> </a:t>
            </a:r>
            <a:r>
              <a:rPr lang="en-US" dirty="0" err="1"/>
              <a:t>ferlar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gera</a:t>
            </a:r>
            <a:r>
              <a:rPr lang="en-US" dirty="0"/>
              <a:t> </a:t>
            </a:r>
            <a:r>
              <a:rPr lang="en-US" dirty="0" err="1"/>
              <a:t>honum</a:t>
            </a:r>
            <a:r>
              <a:rPr lang="en-US" dirty="0"/>
              <a:t> </a:t>
            </a:r>
            <a:r>
              <a:rPr lang="en-US" dirty="0" err="1"/>
              <a:t>kleift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greina</a:t>
            </a:r>
            <a:r>
              <a:rPr lang="en-US" dirty="0"/>
              <a:t>, meta, </a:t>
            </a:r>
            <a:r>
              <a:rPr lang="en-US" dirty="0" err="1"/>
              <a:t>vakta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stýra</a:t>
            </a:r>
            <a:r>
              <a:rPr lang="en-US" dirty="0"/>
              <a:t> </a:t>
            </a:r>
            <a:r>
              <a:rPr lang="en-US" dirty="0" err="1"/>
              <a:t>áhættu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starfsemi</a:t>
            </a:r>
            <a:r>
              <a:rPr lang="en-US" dirty="0"/>
              <a:t> </a:t>
            </a:r>
            <a:r>
              <a:rPr lang="en-US" dirty="0" err="1"/>
              <a:t>sjóðsins</a:t>
            </a:r>
            <a:r>
              <a:rPr lang="en-US" dirty="0"/>
              <a:t>. </a:t>
            </a:r>
            <a:r>
              <a:rPr lang="en-US" dirty="0" err="1"/>
              <a:t>Innri</a:t>
            </a:r>
            <a:r>
              <a:rPr lang="en-US" dirty="0"/>
              <a:t> </a:t>
            </a:r>
            <a:r>
              <a:rPr lang="en-US" dirty="0" err="1"/>
              <a:t>ferlar</a:t>
            </a:r>
            <a:r>
              <a:rPr lang="en-US" dirty="0"/>
              <a:t> </a:t>
            </a:r>
            <a:r>
              <a:rPr lang="en-US" dirty="0" err="1"/>
              <a:t>skulu</a:t>
            </a:r>
            <a:r>
              <a:rPr lang="en-US" dirty="0"/>
              <a:t> </a:t>
            </a:r>
            <a:r>
              <a:rPr lang="en-US" dirty="0" err="1"/>
              <a:t>endurskoðaðir</a:t>
            </a:r>
            <a:r>
              <a:rPr lang="en-US" dirty="0"/>
              <a:t> </a:t>
            </a:r>
            <a:r>
              <a:rPr lang="en-US" dirty="0" err="1"/>
              <a:t>reglulega</a:t>
            </a:r>
            <a:r>
              <a:rPr lang="en-US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</a:t>
            </a:r>
            <a:r>
              <a:rPr lang="en-US" dirty="0" err="1"/>
              <a:t>Áhættustýring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taka </a:t>
            </a:r>
            <a:r>
              <a:rPr lang="en-US" dirty="0" err="1"/>
              <a:t>virkan</a:t>
            </a:r>
            <a:r>
              <a:rPr lang="en-US" dirty="0"/>
              <a:t> </a:t>
            </a:r>
            <a:r>
              <a:rPr lang="en-US" dirty="0" err="1"/>
              <a:t>þátt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mótun</a:t>
            </a:r>
            <a:r>
              <a:rPr lang="en-US" dirty="0"/>
              <a:t> </a:t>
            </a:r>
            <a:r>
              <a:rPr lang="en-US" dirty="0" err="1"/>
              <a:t>áhættustefnu</a:t>
            </a:r>
            <a:r>
              <a:rPr lang="en-US" dirty="0"/>
              <a:t> </a:t>
            </a:r>
            <a:r>
              <a:rPr lang="en-US" dirty="0" err="1"/>
              <a:t>lífeyrissjóðs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aðkomu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viðameiri</a:t>
            </a:r>
            <a:r>
              <a:rPr lang="en-US" dirty="0"/>
              <a:t> </a:t>
            </a:r>
            <a:r>
              <a:rPr lang="en-US" dirty="0" err="1"/>
              <a:t>ákvörðunum</a:t>
            </a:r>
            <a:r>
              <a:rPr lang="en-US" dirty="0"/>
              <a:t> um </a:t>
            </a:r>
            <a:r>
              <a:rPr lang="en-US" dirty="0" err="1">
                <a:solidFill>
                  <a:srgbClr val="FF0000"/>
                </a:solidFill>
              </a:rPr>
              <a:t>áhættustýringu</a:t>
            </a:r>
            <a:r>
              <a:rPr lang="en-US" dirty="0"/>
              <a:t>. </a:t>
            </a:r>
            <a:r>
              <a:rPr lang="en-US" dirty="0" err="1"/>
              <a:t>Áhættustýringu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gert</a:t>
            </a:r>
            <a:r>
              <a:rPr lang="en-US" dirty="0"/>
              <a:t> </a:t>
            </a:r>
            <a:r>
              <a:rPr lang="en-US" dirty="0" err="1"/>
              <a:t>viðvart</a:t>
            </a:r>
            <a:r>
              <a:rPr lang="en-US" dirty="0"/>
              <a:t> um </a:t>
            </a:r>
            <a:r>
              <a:rPr lang="en-US" dirty="0" err="1"/>
              <a:t>öll</a:t>
            </a:r>
            <a:r>
              <a:rPr lang="en-US" dirty="0"/>
              <a:t> </a:t>
            </a:r>
            <a:r>
              <a:rPr lang="en-US" dirty="0" err="1"/>
              <a:t>meiri</a:t>
            </a:r>
            <a:r>
              <a:rPr lang="en-US" dirty="0"/>
              <a:t> </a:t>
            </a:r>
            <a:r>
              <a:rPr lang="en-US" dirty="0" err="1"/>
              <a:t>háttar</a:t>
            </a:r>
            <a:r>
              <a:rPr lang="en-US" dirty="0"/>
              <a:t> </a:t>
            </a:r>
            <a:r>
              <a:rPr lang="en-US" dirty="0" err="1"/>
              <a:t>eða</a:t>
            </a:r>
            <a:r>
              <a:rPr lang="en-US" dirty="0"/>
              <a:t> </a:t>
            </a:r>
            <a:r>
              <a:rPr lang="en-US" dirty="0" err="1"/>
              <a:t>óvenjuleg</a:t>
            </a:r>
            <a:r>
              <a:rPr lang="en-US" dirty="0"/>
              <a:t> </a:t>
            </a:r>
            <a:r>
              <a:rPr lang="en-US" dirty="0" err="1"/>
              <a:t>viðskipti</a:t>
            </a:r>
            <a:r>
              <a:rPr lang="en-US" dirty="0"/>
              <a:t> </a:t>
            </a:r>
            <a:r>
              <a:rPr lang="en-US" dirty="0" err="1"/>
              <a:t>lífeyrissjóðs</a:t>
            </a:r>
            <a:r>
              <a:rPr lang="en-US" dirty="0"/>
              <a:t> </a:t>
            </a:r>
            <a:r>
              <a:rPr lang="en-US" dirty="0" err="1"/>
              <a:t>áður</a:t>
            </a:r>
            <a:r>
              <a:rPr lang="en-US" dirty="0"/>
              <a:t> en </a:t>
            </a:r>
            <a:r>
              <a:rPr lang="en-US" dirty="0" err="1"/>
              <a:t>þau</a:t>
            </a:r>
            <a:r>
              <a:rPr lang="en-US" dirty="0"/>
              <a:t>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fram</a:t>
            </a:r>
            <a:r>
              <a:rPr lang="en-US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</a:t>
            </a:r>
            <a:r>
              <a:rPr lang="en-US" dirty="0" err="1"/>
              <a:t>Lífeyrissjóður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,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minnsta</a:t>
            </a:r>
            <a:r>
              <a:rPr lang="en-US" dirty="0"/>
              <a:t> </a:t>
            </a:r>
            <a:r>
              <a:rPr lang="en-US" dirty="0" err="1"/>
              <a:t>kosti</a:t>
            </a:r>
            <a:r>
              <a:rPr lang="en-US" dirty="0"/>
              <a:t> </a:t>
            </a:r>
            <a:r>
              <a:rPr lang="en-US" dirty="0" err="1"/>
              <a:t>árlega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hvert</a:t>
            </a:r>
            <a:r>
              <a:rPr lang="en-US" dirty="0"/>
              <a:t> </a:t>
            </a:r>
            <a:r>
              <a:rPr lang="en-US" dirty="0" err="1"/>
              <a:t>sinn</a:t>
            </a:r>
            <a:r>
              <a:rPr lang="en-US" dirty="0"/>
              <a:t> </a:t>
            </a:r>
            <a:r>
              <a:rPr lang="en-US" dirty="0" err="1"/>
              <a:t>þegar</a:t>
            </a:r>
            <a:r>
              <a:rPr lang="en-US" dirty="0"/>
              <a:t> </a:t>
            </a:r>
            <a:r>
              <a:rPr lang="en-US" dirty="0" err="1"/>
              <a:t>mikil</a:t>
            </a:r>
            <a:r>
              <a:rPr lang="en-US" dirty="0"/>
              <a:t> </a:t>
            </a:r>
            <a:r>
              <a:rPr lang="en-US" dirty="0" err="1"/>
              <a:t>breyting</a:t>
            </a:r>
            <a:r>
              <a:rPr lang="en-US" dirty="0"/>
              <a:t> </a:t>
            </a:r>
            <a:r>
              <a:rPr lang="en-US" dirty="0" err="1"/>
              <a:t>verður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áhættusniði</a:t>
            </a:r>
            <a:r>
              <a:rPr lang="en-US" dirty="0"/>
              <a:t> </a:t>
            </a:r>
            <a:r>
              <a:rPr lang="en-US" dirty="0" err="1"/>
              <a:t>hans</a:t>
            </a:r>
            <a:r>
              <a:rPr lang="en-US" dirty="0"/>
              <a:t>, </a:t>
            </a:r>
            <a:r>
              <a:rPr lang="en-US" dirty="0" err="1"/>
              <a:t>framkvæma</a:t>
            </a:r>
            <a:r>
              <a:rPr lang="en-US" dirty="0"/>
              <a:t> </a:t>
            </a:r>
            <a:r>
              <a:rPr lang="en-US" dirty="0" err="1"/>
              <a:t>eigið</a:t>
            </a:r>
            <a:r>
              <a:rPr lang="en-US" dirty="0"/>
              <a:t> </a:t>
            </a:r>
            <a:r>
              <a:rPr lang="en-US" dirty="0" err="1"/>
              <a:t>áhættumat</a:t>
            </a:r>
            <a:r>
              <a:rPr lang="en-US" dirty="0"/>
              <a:t>.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áhættumatinu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horft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helstu</a:t>
            </a:r>
            <a:r>
              <a:rPr lang="en-US" dirty="0"/>
              <a:t> </a:t>
            </a:r>
            <a:r>
              <a:rPr lang="en-US" dirty="0" err="1"/>
              <a:t>áhættuþátta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greindir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verið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starfsemi</a:t>
            </a:r>
            <a:r>
              <a:rPr lang="en-US" dirty="0"/>
              <a:t> </a:t>
            </a:r>
            <a:r>
              <a:rPr lang="en-US" dirty="0" err="1"/>
              <a:t>lífeyrissjóðsins</a:t>
            </a:r>
            <a:r>
              <a:rPr lang="en-US" dirty="0"/>
              <a:t>, </a:t>
            </a:r>
            <a:r>
              <a:rPr lang="en-US" dirty="0" err="1"/>
              <a:t>möguleg</a:t>
            </a:r>
            <a:r>
              <a:rPr lang="en-US" dirty="0"/>
              <a:t> </a:t>
            </a:r>
            <a:r>
              <a:rPr lang="en-US" dirty="0" err="1"/>
              <a:t>áhrif</a:t>
            </a:r>
            <a:r>
              <a:rPr lang="en-US" dirty="0"/>
              <a:t> </a:t>
            </a:r>
            <a:r>
              <a:rPr lang="en-US" dirty="0" err="1"/>
              <a:t>þeirra</a:t>
            </a:r>
            <a:r>
              <a:rPr lang="en-US" dirty="0"/>
              <a:t> </a:t>
            </a:r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greint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</a:t>
            </a:r>
            <a:r>
              <a:rPr lang="en-US" dirty="0" err="1"/>
              <a:t>þeim</a:t>
            </a:r>
            <a:r>
              <a:rPr lang="en-US" dirty="0"/>
              <a:t> </a:t>
            </a:r>
            <a:r>
              <a:rPr lang="en-US" dirty="0" err="1"/>
              <a:t>aðgerðum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lífeyrissjóðurinn</a:t>
            </a:r>
            <a:r>
              <a:rPr lang="en-US" dirty="0"/>
              <a:t> </a:t>
            </a:r>
            <a:r>
              <a:rPr lang="en-US" dirty="0" err="1"/>
              <a:t>hyggst</a:t>
            </a:r>
            <a:r>
              <a:rPr lang="en-US" dirty="0"/>
              <a:t> </a:t>
            </a:r>
            <a:r>
              <a:rPr lang="en-US" dirty="0" err="1"/>
              <a:t>grípa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áhætta</a:t>
            </a:r>
            <a:r>
              <a:rPr lang="en-US" dirty="0"/>
              <a:t> </a:t>
            </a:r>
            <a:r>
              <a:rPr lang="en-US" dirty="0" err="1"/>
              <a:t>raungerist</a:t>
            </a:r>
            <a:r>
              <a:rPr lang="en-US" dirty="0"/>
              <a:t>. </a:t>
            </a:r>
            <a:r>
              <a:rPr lang="en-US" dirty="0" err="1"/>
              <a:t>Skýrsla</a:t>
            </a:r>
            <a:r>
              <a:rPr lang="en-US" dirty="0"/>
              <a:t> um </a:t>
            </a:r>
            <a:r>
              <a:rPr lang="en-US" dirty="0" err="1"/>
              <a:t>framangreint</a:t>
            </a:r>
            <a:r>
              <a:rPr lang="en-US" dirty="0"/>
              <a:t> </a:t>
            </a:r>
            <a:r>
              <a:rPr lang="en-US" dirty="0" err="1"/>
              <a:t>áhættumat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kynnt</a:t>
            </a:r>
            <a:r>
              <a:rPr lang="en-US" dirty="0"/>
              <a:t> </a:t>
            </a:r>
            <a:r>
              <a:rPr lang="en-US" dirty="0" err="1"/>
              <a:t>stjórn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henni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skilað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Fjármálaeftirlitsins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82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 36. gr. F  </a:t>
            </a:r>
            <a:r>
              <a:rPr lang="is-IS" dirty="0" smtClean="0"/>
              <a:t>Áhættustýringu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32155"/>
            <a:ext cx="9720073" cy="4943707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Í</a:t>
            </a:r>
            <a:r>
              <a:rPr lang="en-US" dirty="0"/>
              <a:t> 2. mgr.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gert</a:t>
            </a:r>
            <a:r>
              <a:rPr lang="en-US" dirty="0"/>
              <a:t> </a:t>
            </a:r>
            <a:r>
              <a:rPr lang="en-US" dirty="0" err="1"/>
              <a:t>ráð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ábyrgðaraðili</a:t>
            </a:r>
            <a:r>
              <a:rPr lang="en-US" dirty="0"/>
              <a:t> </a:t>
            </a:r>
            <a:r>
              <a:rPr lang="en-US" dirty="0" err="1"/>
              <a:t>áhættustýringar</a:t>
            </a:r>
            <a:r>
              <a:rPr lang="en-US" dirty="0"/>
              <a:t> </a:t>
            </a:r>
            <a:r>
              <a:rPr lang="en-US" dirty="0" err="1"/>
              <a:t>taki</a:t>
            </a:r>
            <a:r>
              <a:rPr lang="en-US" dirty="0"/>
              <a:t> </a:t>
            </a:r>
            <a:r>
              <a:rPr lang="en-US" dirty="0" err="1"/>
              <a:t>þátt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mótun</a:t>
            </a:r>
            <a:r>
              <a:rPr lang="en-US" dirty="0"/>
              <a:t> </a:t>
            </a:r>
            <a:r>
              <a:rPr lang="en-US" dirty="0" err="1"/>
              <a:t>áhættustefnu</a:t>
            </a:r>
            <a:r>
              <a:rPr lang="en-US" dirty="0"/>
              <a:t>, </a:t>
            </a:r>
            <a:r>
              <a:rPr lang="en-US" dirty="0" err="1"/>
              <a:t>þar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áhættuvilji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áhættuþol</a:t>
            </a:r>
            <a:r>
              <a:rPr lang="en-US" dirty="0"/>
              <a:t> </a:t>
            </a:r>
            <a:r>
              <a:rPr lang="en-US" dirty="0" err="1"/>
              <a:t>lífeyrissjóðsins</a:t>
            </a:r>
            <a:r>
              <a:rPr lang="en-US" dirty="0"/>
              <a:t> </a:t>
            </a:r>
            <a:r>
              <a:rPr lang="en-US" dirty="0" err="1"/>
              <a:t>eru</a:t>
            </a:r>
            <a:r>
              <a:rPr lang="en-US" dirty="0"/>
              <a:t> sett </a:t>
            </a:r>
            <a:r>
              <a:rPr lang="en-US" dirty="0" err="1"/>
              <a:t>fram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mælanlegan</a:t>
            </a:r>
            <a:r>
              <a:rPr lang="en-US" dirty="0"/>
              <a:t> </a:t>
            </a:r>
            <a:r>
              <a:rPr lang="en-US" dirty="0" err="1"/>
              <a:t>hátt</a:t>
            </a:r>
            <a:r>
              <a:rPr lang="en-US" dirty="0"/>
              <a:t>. </a:t>
            </a:r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framangreint</a:t>
            </a:r>
            <a:r>
              <a:rPr lang="en-US" dirty="0"/>
              <a:t> </a:t>
            </a:r>
            <a:r>
              <a:rPr lang="en-US" dirty="0" err="1"/>
              <a:t>endurspeglast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verkferlum</a:t>
            </a:r>
            <a:r>
              <a:rPr lang="en-US" dirty="0"/>
              <a:t> </a:t>
            </a:r>
            <a:r>
              <a:rPr lang="en-US" dirty="0" err="1"/>
              <a:t>sjóðsins</a:t>
            </a:r>
            <a:r>
              <a:rPr lang="en-US" dirty="0"/>
              <a:t>.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áhættustýring</a:t>
            </a:r>
            <a:r>
              <a:rPr lang="en-US" dirty="0"/>
              <a:t> </a:t>
            </a:r>
            <a:r>
              <a:rPr lang="en-US" dirty="0" err="1"/>
              <a:t>geti</a:t>
            </a:r>
            <a:r>
              <a:rPr lang="en-US" dirty="0"/>
              <a:t> </a:t>
            </a:r>
            <a:r>
              <a:rPr lang="en-US" dirty="0" err="1"/>
              <a:t>farið</a:t>
            </a:r>
            <a:r>
              <a:rPr lang="en-US" dirty="0"/>
              <a:t> </a:t>
            </a:r>
            <a:r>
              <a:rPr lang="en-US" dirty="0" err="1"/>
              <a:t>fram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fullnægjandi</a:t>
            </a:r>
            <a:r>
              <a:rPr lang="en-US" dirty="0"/>
              <a:t> </a:t>
            </a:r>
            <a:r>
              <a:rPr lang="en-US" dirty="0" err="1"/>
              <a:t>hátt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einnig</a:t>
            </a:r>
            <a:r>
              <a:rPr lang="en-US" dirty="0"/>
              <a:t> </a:t>
            </a:r>
            <a:r>
              <a:rPr lang="en-US" dirty="0" err="1"/>
              <a:t>mikilvægt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innri</a:t>
            </a:r>
            <a:r>
              <a:rPr lang="en-US" dirty="0"/>
              <a:t> </a:t>
            </a:r>
            <a:r>
              <a:rPr lang="en-US" dirty="0" err="1"/>
              <a:t>reglur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verkferlar</a:t>
            </a:r>
            <a:r>
              <a:rPr lang="en-US" dirty="0"/>
              <a:t> </a:t>
            </a:r>
            <a:r>
              <a:rPr lang="en-US" dirty="0" err="1"/>
              <a:t>lífeyrissjóðs</a:t>
            </a:r>
            <a:r>
              <a:rPr lang="en-US" dirty="0"/>
              <a:t> </a:t>
            </a:r>
            <a:r>
              <a:rPr lang="en-US" dirty="0" err="1"/>
              <a:t>tryggi</a:t>
            </a:r>
            <a:r>
              <a:rPr lang="en-US" dirty="0"/>
              <a:t> </a:t>
            </a:r>
            <a:r>
              <a:rPr lang="en-US" b="1" dirty="0" err="1"/>
              <a:t>samvinnu</a:t>
            </a:r>
            <a:r>
              <a:rPr lang="en-US" b="1" dirty="0"/>
              <a:t> </a:t>
            </a:r>
            <a:r>
              <a:rPr lang="en-US" b="1" dirty="0" err="1"/>
              <a:t>eigna</a:t>
            </a:r>
            <a:r>
              <a:rPr lang="en-US" b="1" dirty="0"/>
              <a:t>- </a:t>
            </a:r>
            <a:r>
              <a:rPr lang="en-US" b="1" dirty="0" err="1"/>
              <a:t>og</a:t>
            </a:r>
            <a:r>
              <a:rPr lang="en-US" b="1" dirty="0"/>
              <a:t> </a:t>
            </a:r>
            <a:r>
              <a:rPr lang="en-US" b="1" dirty="0" err="1"/>
              <a:t>áhættustýringar</a:t>
            </a:r>
            <a:r>
              <a:rPr lang="en-US" b="1" dirty="0"/>
              <a:t> </a:t>
            </a:r>
            <a:r>
              <a:rPr lang="en-US" b="1" dirty="0" err="1"/>
              <a:t>þannig</a:t>
            </a:r>
            <a:r>
              <a:rPr lang="en-US" b="1" dirty="0"/>
              <a:t> </a:t>
            </a:r>
            <a:r>
              <a:rPr lang="en-US" b="1" dirty="0" err="1"/>
              <a:t>að</a:t>
            </a:r>
            <a:r>
              <a:rPr lang="en-US" b="1" dirty="0"/>
              <a:t> </a:t>
            </a:r>
            <a:r>
              <a:rPr lang="en-US" b="1" dirty="0" err="1"/>
              <a:t>áhættustýring</a:t>
            </a:r>
            <a:r>
              <a:rPr lang="en-US" b="1" dirty="0"/>
              <a:t> </a:t>
            </a:r>
            <a:r>
              <a:rPr lang="en-US" b="1" dirty="0" err="1"/>
              <a:t>fái</a:t>
            </a:r>
            <a:r>
              <a:rPr lang="en-US" b="1" dirty="0"/>
              <a:t> </a:t>
            </a:r>
            <a:r>
              <a:rPr lang="en-US" b="1" dirty="0" err="1"/>
              <a:t>upplýsingar</a:t>
            </a:r>
            <a:r>
              <a:rPr lang="en-US" b="1" dirty="0"/>
              <a:t> um </a:t>
            </a:r>
            <a:r>
              <a:rPr lang="en-US" b="1" dirty="0" err="1"/>
              <a:t>fyrirhuguð</a:t>
            </a:r>
            <a:r>
              <a:rPr lang="en-US" b="1" dirty="0"/>
              <a:t> </a:t>
            </a:r>
            <a:r>
              <a:rPr lang="en-US" b="1" dirty="0" err="1"/>
              <a:t>viðskipti</a:t>
            </a:r>
            <a:r>
              <a:rPr lang="en-US" b="1" dirty="0"/>
              <a:t> </a:t>
            </a:r>
            <a:r>
              <a:rPr lang="en-US" b="1" dirty="0" err="1"/>
              <a:t>sem</a:t>
            </a:r>
            <a:r>
              <a:rPr lang="en-US" b="1" dirty="0"/>
              <a:t> </a:t>
            </a:r>
            <a:r>
              <a:rPr lang="en-US" b="1" dirty="0" err="1"/>
              <a:t>teljast</a:t>
            </a:r>
            <a:r>
              <a:rPr lang="en-US" b="1" dirty="0"/>
              <a:t> </a:t>
            </a:r>
            <a:r>
              <a:rPr lang="en-US" b="1" dirty="0" err="1"/>
              <a:t>meiri</a:t>
            </a:r>
            <a:r>
              <a:rPr lang="en-US" b="1" dirty="0"/>
              <a:t> </a:t>
            </a:r>
            <a:r>
              <a:rPr lang="en-US" b="1" dirty="0" err="1"/>
              <a:t>háttar</a:t>
            </a:r>
            <a:r>
              <a:rPr lang="en-US" b="1" dirty="0"/>
              <a:t> </a:t>
            </a:r>
            <a:r>
              <a:rPr lang="en-US" b="1" dirty="0" err="1"/>
              <a:t>eða</a:t>
            </a:r>
            <a:r>
              <a:rPr lang="en-US" b="1" dirty="0"/>
              <a:t> </a:t>
            </a:r>
            <a:r>
              <a:rPr lang="en-US" b="1" dirty="0" err="1"/>
              <a:t>óvenjuleg</a:t>
            </a:r>
            <a:r>
              <a:rPr lang="en-US" b="1" dirty="0"/>
              <a:t>, </a:t>
            </a:r>
            <a:r>
              <a:rPr lang="en-US" b="1" dirty="0" err="1"/>
              <a:t>áður</a:t>
            </a:r>
            <a:r>
              <a:rPr lang="en-US" b="1" dirty="0"/>
              <a:t> en </a:t>
            </a:r>
            <a:r>
              <a:rPr lang="en-US" b="1" dirty="0" err="1"/>
              <a:t>þau</a:t>
            </a:r>
            <a:r>
              <a:rPr lang="en-US" b="1" dirty="0"/>
              <a:t> </a:t>
            </a:r>
            <a:r>
              <a:rPr lang="en-US" b="1" dirty="0" err="1"/>
              <a:t>fara</a:t>
            </a:r>
            <a:r>
              <a:rPr lang="en-US" b="1" dirty="0"/>
              <a:t> </a:t>
            </a:r>
            <a:r>
              <a:rPr lang="en-US" b="1" dirty="0" err="1"/>
              <a:t>fram</a:t>
            </a:r>
            <a:r>
              <a:rPr lang="en-US" dirty="0"/>
              <a:t>, </a:t>
            </a:r>
            <a:r>
              <a:rPr lang="en-US" dirty="0" err="1"/>
              <a:t>þannig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hægt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meta </a:t>
            </a:r>
            <a:r>
              <a:rPr lang="en-US" dirty="0" err="1"/>
              <a:t>áhrif</a:t>
            </a:r>
            <a:r>
              <a:rPr lang="en-US" dirty="0"/>
              <a:t> </a:t>
            </a:r>
            <a:r>
              <a:rPr lang="en-US" dirty="0" err="1"/>
              <a:t>við­skipta­nna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heildareignir</a:t>
            </a:r>
            <a:r>
              <a:rPr lang="en-US" dirty="0"/>
              <a:t> </a:t>
            </a:r>
            <a:r>
              <a:rPr lang="en-US" dirty="0" err="1"/>
              <a:t>lífeyrissjóðsins</a:t>
            </a:r>
            <a:r>
              <a:rPr lang="en-US" dirty="0"/>
              <a:t>. </a:t>
            </a:r>
            <a:r>
              <a:rPr lang="en-US" dirty="0" err="1"/>
              <a:t>Verði</a:t>
            </a:r>
            <a:r>
              <a:rPr lang="en-US" dirty="0"/>
              <a:t> </a:t>
            </a:r>
            <a:r>
              <a:rPr lang="en-US" dirty="0" err="1"/>
              <a:t>áhættustýring</a:t>
            </a:r>
            <a:r>
              <a:rPr lang="en-US" dirty="0"/>
              <a:t> </a:t>
            </a:r>
            <a:r>
              <a:rPr lang="en-US" dirty="0" err="1"/>
              <a:t>vör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grípa</a:t>
            </a:r>
            <a:r>
              <a:rPr lang="en-US" dirty="0"/>
              <a:t> </a:t>
            </a:r>
            <a:r>
              <a:rPr lang="en-US" dirty="0" err="1"/>
              <a:t>þarf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aðgerða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minnka</a:t>
            </a:r>
            <a:r>
              <a:rPr lang="en-US" dirty="0"/>
              <a:t> </a:t>
            </a:r>
            <a:r>
              <a:rPr lang="en-US" dirty="0" err="1"/>
              <a:t>áhættu</a:t>
            </a:r>
            <a:r>
              <a:rPr lang="en-US" dirty="0"/>
              <a:t> </a:t>
            </a:r>
            <a:r>
              <a:rPr lang="en-US" dirty="0" err="1"/>
              <a:t>sjóðsins</a:t>
            </a:r>
            <a:r>
              <a:rPr lang="en-US" dirty="0"/>
              <a:t> </a:t>
            </a:r>
            <a:r>
              <a:rPr lang="en-US" b="1" dirty="0" err="1"/>
              <a:t>skal</a:t>
            </a:r>
            <a:r>
              <a:rPr lang="en-US" b="1" dirty="0"/>
              <a:t> </a:t>
            </a:r>
            <a:r>
              <a:rPr lang="en-US" b="1" dirty="0" err="1"/>
              <a:t>hún</a:t>
            </a:r>
            <a:r>
              <a:rPr lang="en-US" b="1" dirty="0"/>
              <a:t> </a:t>
            </a:r>
            <a:r>
              <a:rPr lang="en-US" b="1" dirty="0" err="1"/>
              <a:t>gera</a:t>
            </a:r>
            <a:r>
              <a:rPr lang="en-US" b="1" dirty="0"/>
              <a:t> </a:t>
            </a:r>
            <a:r>
              <a:rPr lang="en-US" b="1" dirty="0" err="1"/>
              <a:t>eignastýringu</a:t>
            </a:r>
            <a:r>
              <a:rPr lang="en-US" b="1" dirty="0"/>
              <a:t> </a:t>
            </a:r>
            <a:r>
              <a:rPr lang="en-US" b="1" dirty="0" err="1"/>
              <a:t>viðvart</a:t>
            </a:r>
            <a:r>
              <a:rPr lang="en-US" b="1" dirty="0"/>
              <a:t> </a:t>
            </a:r>
            <a:r>
              <a:rPr lang="en-US" b="1" dirty="0" err="1"/>
              <a:t>svo</a:t>
            </a:r>
            <a:r>
              <a:rPr lang="en-US" b="1" dirty="0"/>
              <a:t> </a:t>
            </a:r>
            <a:r>
              <a:rPr lang="en-US" b="1" dirty="0" err="1"/>
              <a:t>að</a:t>
            </a:r>
            <a:r>
              <a:rPr lang="en-US" b="1" dirty="0"/>
              <a:t> </a:t>
            </a:r>
            <a:r>
              <a:rPr lang="en-US" b="1" dirty="0" err="1"/>
              <a:t>hægt</a:t>
            </a:r>
            <a:r>
              <a:rPr lang="en-US" b="1" dirty="0"/>
              <a:t> </a:t>
            </a:r>
            <a:r>
              <a:rPr lang="en-US" b="1" dirty="0" err="1"/>
              <a:t>sé</a:t>
            </a:r>
            <a:r>
              <a:rPr lang="en-US" b="1" dirty="0"/>
              <a:t> </a:t>
            </a:r>
            <a:r>
              <a:rPr lang="en-US" b="1" dirty="0" err="1"/>
              <a:t>að</a:t>
            </a:r>
            <a:r>
              <a:rPr lang="en-US" b="1" dirty="0"/>
              <a:t> </a:t>
            </a:r>
            <a:r>
              <a:rPr lang="en-US" b="1" dirty="0" err="1"/>
              <a:t>bregðast</a:t>
            </a:r>
            <a:r>
              <a:rPr lang="en-US" b="1" dirty="0"/>
              <a:t> </a:t>
            </a:r>
            <a:r>
              <a:rPr lang="en-US" b="1" dirty="0" err="1"/>
              <a:t>við</a:t>
            </a:r>
            <a:r>
              <a:rPr lang="en-US" b="1" dirty="0"/>
              <a:t> </a:t>
            </a:r>
            <a:r>
              <a:rPr lang="en-US" b="1" dirty="0" err="1"/>
              <a:t>og</a:t>
            </a:r>
            <a:r>
              <a:rPr lang="en-US" b="1" dirty="0"/>
              <a:t> </a:t>
            </a:r>
            <a:r>
              <a:rPr lang="en-US" b="1" dirty="0" err="1"/>
              <a:t>draga</a:t>
            </a:r>
            <a:r>
              <a:rPr lang="en-US" b="1" dirty="0"/>
              <a:t> </a:t>
            </a:r>
            <a:r>
              <a:rPr lang="en-US" b="1" dirty="0" err="1"/>
              <a:t>úr</a:t>
            </a:r>
            <a:r>
              <a:rPr lang="en-US" b="1" dirty="0"/>
              <a:t> </a:t>
            </a:r>
            <a:r>
              <a:rPr lang="en-US" b="1" dirty="0" err="1"/>
              <a:t>áhættunni</a:t>
            </a:r>
            <a:r>
              <a:rPr lang="en-US" b="1" dirty="0" smtClean="0"/>
              <a:t>.</a:t>
            </a:r>
          </a:p>
          <a:p>
            <a:r>
              <a:rPr lang="en-US" dirty="0" err="1"/>
              <a:t>Í</a:t>
            </a:r>
            <a:r>
              <a:rPr lang="en-US" dirty="0"/>
              <a:t> 3. mgr.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gert</a:t>
            </a:r>
            <a:r>
              <a:rPr lang="en-US" dirty="0"/>
              <a:t> </a:t>
            </a:r>
            <a:r>
              <a:rPr lang="en-US" dirty="0" err="1"/>
              <a:t>ráð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lífeyrissjóðir</a:t>
            </a:r>
            <a:r>
              <a:rPr lang="en-US" dirty="0"/>
              <a:t> </a:t>
            </a:r>
            <a:r>
              <a:rPr lang="en-US" dirty="0" err="1"/>
              <a:t>framkvæmi</a:t>
            </a:r>
            <a:r>
              <a:rPr lang="en-US" dirty="0"/>
              <a:t> </a:t>
            </a:r>
            <a:r>
              <a:rPr lang="en-US" dirty="0" err="1"/>
              <a:t>eigið</a:t>
            </a:r>
            <a:r>
              <a:rPr lang="en-US" dirty="0"/>
              <a:t> </a:t>
            </a:r>
            <a:r>
              <a:rPr lang="en-US" dirty="0" err="1"/>
              <a:t>áhættumat</a:t>
            </a:r>
            <a:r>
              <a:rPr lang="en-US" dirty="0"/>
              <a:t> </a:t>
            </a:r>
            <a:r>
              <a:rPr lang="en-US" dirty="0" err="1"/>
              <a:t>þar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lífeyrissjóðurinn</a:t>
            </a:r>
            <a:r>
              <a:rPr lang="en-US" dirty="0"/>
              <a:t> </a:t>
            </a:r>
            <a:r>
              <a:rPr lang="en-US" dirty="0" err="1"/>
              <a:t>metur</a:t>
            </a:r>
            <a:r>
              <a:rPr lang="en-US" dirty="0"/>
              <a:t> </a:t>
            </a:r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áhættuþætti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verið</a:t>
            </a:r>
            <a:r>
              <a:rPr lang="en-US" dirty="0"/>
              <a:t> </a:t>
            </a:r>
            <a:r>
              <a:rPr lang="en-US" dirty="0" err="1"/>
              <a:t>greindir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starfsemi</a:t>
            </a:r>
            <a:r>
              <a:rPr lang="en-US" dirty="0"/>
              <a:t> </a:t>
            </a:r>
            <a:r>
              <a:rPr lang="en-US" dirty="0" err="1"/>
              <a:t>hans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hvaða</a:t>
            </a:r>
            <a:r>
              <a:rPr lang="en-US" dirty="0"/>
              <a:t> </a:t>
            </a:r>
            <a:r>
              <a:rPr lang="en-US" dirty="0" err="1"/>
              <a:t>áhrif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geti</a:t>
            </a:r>
            <a:r>
              <a:rPr lang="en-US" dirty="0"/>
              <a:t> haft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lífeyrissjóðinn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þeir</a:t>
            </a:r>
            <a:r>
              <a:rPr lang="en-US" dirty="0"/>
              <a:t> </a:t>
            </a:r>
            <a:r>
              <a:rPr lang="en-US" dirty="0" err="1"/>
              <a:t>raungerast</a:t>
            </a:r>
            <a:r>
              <a:rPr lang="en-US" dirty="0"/>
              <a:t>. </a:t>
            </a:r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gert</a:t>
            </a:r>
            <a:r>
              <a:rPr lang="en-US" dirty="0"/>
              <a:t> </a:t>
            </a:r>
            <a:r>
              <a:rPr lang="en-US" dirty="0" err="1"/>
              <a:t>ráð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því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ábyrgðaraðili</a:t>
            </a:r>
            <a:r>
              <a:rPr lang="en-US" dirty="0"/>
              <a:t> </a:t>
            </a:r>
            <a:r>
              <a:rPr lang="en-US" dirty="0" err="1"/>
              <a:t>áhættustýringar</a:t>
            </a:r>
            <a:r>
              <a:rPr lang="en-US" dirty="0"/>
              <a:t>, </a:t>
            </a:r>
            <a:r>
              <a:rPr lang="en-US" dirty="0" err="1"/>
              <a:t>stjórn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aðrir</a:t>
            </a:r>
            <a:r>
              <a:rPr lang="en-US" dirty="0"/>
              <a:t> </a:t>
            </a:r>
            <a:r>
              <a:rPr lang="en-US" dirty="0" err="1"/>
              <a:t>stjórnendur</a:t>
            </a:r>
            <a:r>
              <a:rPr lang="en-US" dirty="0"/>
              <a:t> </a:t>
            </a:r>
            <a:r>
              <a:rPr lang="en-US" dirty="0" err="1"/>
              <a:t>setji</a:t>
            </a:r>
            <a:r>
              <a:rPr lang="en-US" dirty="0"/>
              <a:t> </a:t>
            </a:r>
            <a:r>
              <a:rPr lang="en-US" dirty="0" err="1"/>
              <a:t>fram</a:t>
            </a:r>
            <a:r>
              <a:rPr lang="en-US" dirty="0"/>
              <a:t> </a:t>
            </a:r>
            <a:r>
              <a:rPr lang="en-US" dirty="0" err="1"/>
              <a:t>aðgerðaáætlun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grípa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áhætta</a:t>
            </a:r>
            <a:r>
              <a:rPr lang="en-US" dirty="0"/>
              <a:t> </a:t>
            </a:r>
            <a:r>
              <a:rPr lang="en-US" dirty="0" err="1"/>
              <a:t>raungerist</a:t>
            </a:r>
            <a:r>
              <a:rPr lang="en-US" dirty="0"/>
              <a:t>. </a:t>
            </a:r>
            <a:r>
              <a:rPr lang="en-US" dirty="0" err="1"/>
              <a:t>Greining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mat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áhættuþáttum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vera</a:t>
            </a:r>
            <a:r>
              <a:rPr lang="en-US" dirty="0"/>
              <a:t> </a:t>
            </a:r>
            <a:r>
              <a:rPr lang="en-US" dirty="0" err="1"/>
              <a:t>síendurtekið</a:t>
            </a:r>
            <a:r>
              <a:rPr lang="en-US" dirty="0"/>
              <a:t> </a:t>
            </a:r>
            <a:r>
              <a:rPr lang="en-US" dirty="0" err="1"/>
              <a:t>ferli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því</a:t>
            </a:r>
            <a:r>
              <a:rPr lang="en-US" dirty="0"/>
              <a:t> </a:t>
            </a:r>
            <a:r>
              <a:rPr lang="en-US" dirty="0" err="1"/>
              <a:t>gert</a:t>
            </a:r>
            <a:r>
              <a:rPr lang="en-US" dirty="0"/>
              <a:t> </a:t>
            </a:r>
            <a:r>
              <a:rPr lang="en-US" dirty="0" err="1"/>
              <a:t>ráð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eigið</a:t>
            </a:r>
            <a:r>
              <a:rPr lang="en-US" dirty="0"/>
              <a:t> </a:t>
            </a:r>
            <a:r>
              <a:rPr lang="en-US" dirty="0" err="1"/>
              <a:t>áhættumat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framkvæmt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lágmarki</a:t>
            </a:r>
            <a:r>
              <a:rPr lang="en-US" dirty="0"/>
              <a:t> </a:t>
            </a:r>
            <a:r>
              <a:rPr lang="en-US" dirty="0" err="1"/>
              <a:t>árlega</a:t>
            </a:r>
            <a:r>
              <a:rPr lang="en-US" dirty="0"/>
              <a:t>, en </a:t>
            </a:r>
            <a:r>
              <a:rPr lang="en-US" dirty="0" err="1"/>
              <a:t>þó</a:t>
            </a:r>
            <a:r>
              <a:rPr lang="en-US" dirty="0"/>
              <a:t> </a:t>
            </a:r>
            <a:r>
              <a:rPr lang="en-US" dirty="0" err="1"/>
              <a:t>mögulega</a:t>
            </a:r>
            <a:r>
              <a:rPr lang="en-US" dirty="0"/>
              <a:t> </a:t>
            </a:r>
            <a:r>
              <a:rPr lang="en-US" dirty="0" err="1"/>
              <a:t>oftar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áhættusnið</a:t>
            </a:r>
            <a:r>
              <a:rPr lang="en-US" dirty="0"/>
              <a:t> </a:t>
            </a:r>
            <a:r>
              <a:rPr lang="en-US" dirty="0" err="1"/>
              <a:t>lífeyrissjóðsins</a:t>
            </a:r>
            <a:r>
              <a:rPr lang="en-US" dirty="0"/>
              <a:t> </a:t>
            </a:r>
            <a:r>
              <a:rPr lang="en-US" dirty="0" err="1"/>
              <a:t>breytist</a:t>
            </a:r>
            <a:r>
              <a:rPr lang="en-US" dirty="0"/>
              <a:t> </a:t>
            </a:r>
            <a:r>
              <a:rPr lang="en-US" dirty="0" err="1"/>
              <a:t>verulega</a:t>
            </a:r>
            <a:r>
              <a:rPr lang="en-US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5584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gr. </a:t>
            </a:r>
            <a:r>
              <a:rPr lang="en-US" dirty="0" err="1" smtClean="0"/>
              <a:t>Frumvarpsins</a:t>
            </a:r>
            <a:r>
              <a:rPr lang="en-US" dirty="0" smtClean="0"/>
              <a:t>, 1 m</a:t>
            </a:r>
            <a:r>
              <a:rPr lang="is-IS" dirty="0" smtClean="0"/>
              <a:t>gr. 36. gr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err="1" smtClean="0"/>
              <a:t>Skynsemisreglan</a:t>
            </a:r>
            <a:r>
              <a:rPr lang="en-US" sz="4000" dirty="0" smtClean="0"/>
              <a:t> (e. prudent person rule)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Ýmsar</a:t>
            </a:r>
            <a:r>
              <a:rPr lang="en-US" dirty="0"/>
              <a:t> </a:t>
            </a:r>
            <a:r>
              <a:rPr lang="en-US" dirty="0" err="1"/>
              <a:t>leiðir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verið</a:t>
            </a:r>
            <a:r>
              <a:rPr lang="en-US" dirty="0"/>
              <a:t> </a:t>
            </a:r>
            <a:r>
              <a:rPr lang="en-US" dirty="0" err="1"/>
              <a:t>farnar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útfærslu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fjárfestingarheimildum</a:t>
            </a:r>
            <a:r>
              <a:rPr lang="en-US" dirty="0"/>
              <a:t> </a:t>
            </a:r>
            <a:r>
              <a:rPr lang="en-US" dirty="0" err="1"/>
              <a:t>lífeyrissjóða</a:t>
            </a:r>
            <a:r>
              <a:rPr lang="en-US" dirty="0"/>
              <a:t>. </a:t>
            </a:r>
            <a:r>
              <a:rPr lang="en-US" dirty="0" err="1"/>
              <a:t>Jafnan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byggt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reglu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nefnd</a:t>
            </a:r>
            <a:r>
              <a:rPr lang="en-US" dirty="0"/>
              <a:t> „prudent person rule“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einhverju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. Reglan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jafnan</a:t>
            </a:r>
            <a:r>
              <a:rPr lang="en-US" dirty="0"/>
              <a:t> </a:t>
            </a:r>
            <a:r>
              <a:rPr lang="en-US" dirty="0" err="1"/>
              <a:t>nefnd</a:t>
            </a:r>
            <a:r>
              <a:rPr lang="en-US" dirty="0"/>
              <a:t> „</a:t>
            </a:r>
            <a:r>
              <a:rPr lang="en-US" dirty="0" err="1"/>
              <a:t>varfærnisregla</a:t>
            </a:r>
            <a:r>
              <a:rPr lang="en-US" dirty="0"/>
              <a:t>“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íslenskri</a:t>
            </a:r>
            <a:r>
              <a:rPr lang="en-US" dirty="0"/>
              <a:t> </a:t>
            </a:r>
            <a:r>
              <a:rPr lang="en-US" dirty="0" err="1"/>
              <a:t>þýðingu</a:t>
            </a:r>
            <a:r>
              <a:rPr lang="en-US" dirty="0"/>
              <a:t>, en </a:t>
            </a:r>
            <a:r>
              <a:rPr lang="en-US" dirty="0" err="1"/>
              <a:t>hér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kosið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styðjast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hugtakið</a:t>
            </a:r>
            <a:r>
              <a:rPr lang="en-US" dirty="0"/>
              <a:t> „</a:t>
            </a:r>
            <a:r>
              <a:rPr lang="en-US" b="1" dirty="0" err="1"/>
              <a:t>skynsemisregla</a:t>
            </a:r>
            <a:r>
              <a:rPr lang="en-US" dirty="0"/>
              <a:t>“. </a:t>
            </a:r>
            <a:r>
              <a:rPr lang="en-US" dirty="0" err="1"/>
              <a:t>Þar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byggt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því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fyrrnefnda</a:t>
            </a:r>
            <a:r>
              <a:rPr lang="en-US" dirty="0"/>
              <a:t> </a:t>
            </a:r>
            <a:r>
              <a:rPr lang="en-US" dirty="0" err="1"/>
              <a:t>hugtakið</a:t>
            </a:r>
            <a:r>
              <a:rPr lang="en-US" dirty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ekki</a:t>
            </a:r>
            <a:r>
              <a:rPr lang="en-US" dirty="0"/>
              <a:t> </a:t>
            </a:r>
            <a:r>
              <a:rPr lang="en-US" dirty="0" err="1"/>
              <a:t>nægilega</a:t>
            </a:r>
            <a:r>
              <a:rPr lang="en-US" dirty="0"/>
              <a:t> </a:t>
            </a:r>
            <a:r>
              <a:rPr lang="en-US" dirty="0" err="1"/>
              <a:t>lýsandi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inntak</a:t>
            </a:r>
            <a:r>
              <a:rPr lang="en-US" dirty="0"/>
              <a:t> </a:t>
            </a:r>
            <a:r>
              <a:rPr lang="en-US" dirty="0" err="1"/>
              <a:t>reglunnar</a:t>
            </a:r>
            <a:r>
              <a:rPr lang="en-US" dirty="0"/>
              <a:t>, </a:t>
            </a:r>
            <a:r>
              <a:rPr lang="en-US" dirty="0" err="1"/>
              <a:t>enda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varfærni</a:t>
            </a:r>
            <a:r>
              <a:rPr lang="en-US" dirty="0" smtClean="0"/>
              <a:t>” </a:t>
            </a:r>
            <a:r>
              <a:rPr lang="en-US" dirty="0" err="1" smtClean="0"/>
              <a:t>jafnan</a:t>
            </a:r>
            <a:r>
              <a:rPr lang="en-US" dirty="0" smtClean="0"/>
              <a:t> </a:t>
            </a:r>
            <a:r>
              <a:rPr lang="en-US" dirty="0" err="1"/>
              <a:t>notað</a:t>
            </a:r>
            <a:r>
              <a:rPr lang="en-US" dirty="0"/>
              <a:t> um </a:t>
            </a:r>
            <a:r>
              <a:rPr lang="en-US" dirty="0" err="1"/>
              <a:t>þann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tekur</a:t>
            </a:r>
            <a:r>
              <a:rPr lang="en-US" dirty="0"/>
              <a:t> </a:t>
            </a:r>
            <a:r>
              <a:rPr lang="en-US" dirty="0" err="1"/>
              <a:t>litla</a:t>
            </a:r>
            <a:r>
              <a:rPr lang="en-US" dirty="0"/>
              <a:t> </a:t>
            </a:r>
            <a:r>
              <a:rPr lang="en-US" dirty="0" err="1"/>
              <a:t>áhættu</a:t>
            </a:r>
            <a:r>
              <a:rPr lang="en-US" dirty="0"/>
              <a:t>.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getur</a:t>
            </a:r>
            <a:r>
              <a:rPr lang="en-US" dirty="0"/>
              <a:t> </a:t>
            </a:r>
            <a:r>
              <a:rPr lang="en-US" dirty="0" err="1"/>
              <a:t>hins</a:t>
            </a:r>
            <a:r>
              <a:rPr lang="en-US" dirty="0"/>
              <a:t> </a:t>
            </a:r>
            <a:r>
              <a:rPr lang="en-US" dirty="0" err="1"/>
              <a:t>vegar</a:t>
            </a:r>
            <a:r>
              <a:rPr lang="en-US" dirty="0"/>
              <a:t> </a:t>
            </a:r>
            <a:r>
              <a:rPr lang="en-US" dirty="0" err="1"/>
              <a:t>verið</a:t>
            </a:r>
            <a:r>
              <a:rPr lang="en-US" dirty="0"/>
              <a:t> </a:t>
            </a:r>
            <a:r>
              <a:rPr lang="en-US" dirty="0" err="1"/>
              <a:t>eðlilegt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æskilegt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lífeyrissjóður</a:t>
            </a:r>
            <a:r>
              <a:rPr lang="en-US" dirty="0"/>
              <a:t> </a:t>
            </a:r>
            <a:r>
              <a:rPr lang="en-US" dirty="0" err="1"/>
              <a:t>taki</a:t>
            </a:r>
            <a:r>
              <a:rPr lang="en-US" dirty="0"/>
              <a:t> </a:t>
            </a:r>
            <a:r>
              <a:rPr lang="en-US" dirty="0" err="1"/>
              <a:t>áhættu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skynsamur</a:t>
            </a:r>
            <a:r>
              <a:rPr lang="en-US" dirty="0"/>
              <a:t> </a:t>
            </a:r>
            <a:r>
              <a:rPr lang="en-US" dirty="0" err="1"/>
              <a:t>fjárfestir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langs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 </a:t>
            </a:r>
            <a:r>
              <a:rPr lang="en-US" dirty="0" err="1"/>
              <a:t>enda</a:t>
            </a:r>
            <a:r>
              <a:rPr lang="en-US" dirty="0"/>
              <a:t> </a:t>
            </a:r>
            <a:r>
              <a:rPr lang="en-US" dirty="0" err="1"/>
              <a:t>gæti</a:t>
            </a:r>
            <a:r>
              <a:rPr lang="en-US" dirty="0"/>
              <a:t> </a:t>
            </a:r>
            <a:r>
              <a:rPr lang="en-US" dirty="0" err="1"/>
              <a:t>hann</a:t>
            </a:r>
            <a:r>
              <a:rPr lang="en-US" dirty="0"/>
              <a:t> </a:t>
            </a:r>
            <a:r>
              <a:rPr lang="en-US" dirty="0" err="1"/>
              <a:t>annarra</a:t>
            </a:r>
            <a:r>
              <a:rPr lang="en-US" dirty="0"/>
              <a:t> </a:t>
            </a:r>
            <a:r>
              <a:rPr lang="en-US" dirty="0" err="1"/>
              <a:t>þátta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dirty="0" err="1"/>
              <a:t>L</a:t>
            </a:r>
            <a:r>
              <a:rPr lang="en-US" dirty="0" err="1" smtClean="0"/>
              <a:t>agt</a:t>
            </a:r>
            <a:r>
              <a:rPr lang="en-US" dirty="0" smtClean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fjórar</a:t>
            </a:r>
            <a:r>
              <a:rPr lang="en-US" dirty="0"/>
              <a:t> </a:t>
            </a:r>
            <a:r>
              <a:rPr lang="en-US" dirty="0" err="1"/>
              <a:t>meginreglur</a:t>
            </a:r>
            <a:r>
              <a:rPr lang="en-US" dirty="0"/>
              <a:t> </a:t>
            </a:r>
            <a:r>
              <a:rPr lang="en-US" dirty="0" err="1"/>
              <a:t>komi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stað</a:t>
            </a:r>
            <a:r>
              <a:rPr lang="en-US" dirty="0"/>
              <a:t> </a:t>
            </a:r>
            <a:r>
              <a:rPr lang="en-US" dirty="0" err="1"/>
              <a:t>áskilnaðarins</a:t>
            </a:r>
            <a:r>
              <a:rPr lang="en-US" dirty="0"/>
              <a:t> um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fé</a:t>
            </a:r>
            <a:r>
              <a:rPr lang="en-US" dirty="0"/>
              <a:t> </a:t>
            </a:r>
            <a:r>
              <a:rPr lang="en-US" dirty="0" err="1"/>
              <a:t>lífeyrissjóðs</a:t>
            </a:r>
            <a:r>
              <a:rPr lang="en-US" dirty="0"/>
              <a:t> </a:t>
            </a:r>
            <a:r>
              <a:rPr lang="en-US" dirty="0" err="1"/>
              <a:t>skuli</a:t>
            </a:r>
            <a:r>
              <a:rPr lang="en-US" dirty="0"/>
              <a:t> </a:t>
            </a:r>
            <a:r>
              <a:rPr lang="en-US" dirty="0" err="1"/>
              <a:t>ávaxtað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hliðsjón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þeim</a:t>
            </a:r>
            <a:r>
              <a:rPr lang="en-US" dirty="0"/>
              <a:t> </a:t>
            </a:r>
            <a:r>
              <a:rPr lang="en-US" dirty="0" err="1"/>
              <a:t>kjörum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best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boðin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hverjum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tilliti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ávöxtunar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áhættu</a:t>
            </a:r>
            <a:r>
              <a:rPr lang="en-US" dirty="0"/>
              <a:t>. </a:t>
            </a:r>
            <a:r>
              <a:rPr lang="en-US" dirty="0" err="1"/>
              <a:t>Reglurnar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meginatriðum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samræmi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reglur</a:t>
            </a:r>
            <a:r>
              <a:rPr lang="en-US" dirty="0"/>
              <a:t> OECD um </a:t>
            </a:r>
            <a:r>
              <a:rPr lang="en-US" dirty="0" err="1"/>
              <a:t>hinar</a:t>
            </a:r>
            <a:r>
              <a:rPr lang="en-US" dirty="0"/>
              <a:t> </a:t>
            </a:r>
            <a:r>
              <a:rPr lang="en-US" dirty="0" err="1"/>
              <a:t>bestu</a:t>
            </a:r>
            <a:r>
              <a:rPr lang="en-US" dirty="0"/>
              <a:t> </a:t>
            </a:r>
            <a:r>
              <a:rPr lang="en-US" dirty="0" err="1"/>
              <a:t>venjur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fjárfestingar</a:t>
            </a:r>
            <a:r>
              <a:rPr lang="en-US" dirty="0"/>
              <a:t> </a:t>
            </a:r>
            <a:r>
              <a:rPr lang="en-US" dirty="0" err="1"/>
              <a:t>lífeyrissjóða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felast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skynsemisreglunni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Skynsemisreglan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Skynsemisreglan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/>
              <a:t>sett </a:t>
            </a:r>
            <a:r>
              <a:rPr lang="en-US" dirty="0" err="1"/>
              <a:t>fram</a:t>
            </a:r>
            <a:r>
              <a:rPr lang="en-US" dirty="0"/>
              <a:t> </a:t>
            </a:r>
            <a:r>
              <a:rPr lang="en-US" dirty="0" err="1" smtClean="0"/>
              <a:t>í</a:t>
            </a:r>
            <a:r>
              <a:rPr lang="en-US" dirty="0"/>
              <a:t>:</a:t>
            </a:r>
            <a:endParaRPr lang="en-US" dirty="0" smtClean="0"/>
          </a:p>
          <a:p>
            <a:r>
              <a:rPr lang="en-US" dirty="0" err="1"/>
              <a:t>L</a:t>
            </a:r>
            <a:r>
              <a:rPr lang="en-US" dirty="0" err="1" smtClean="0"/>
              <a:t>eiðbeiningum</a:t>
            </a:r>
            <a:r>
              <a:rPr lang="en-US" dirty="0" smtClean="0"/>
              <a:t> </a:t>
            </a:r>
            <a:r>
              <a:rPr lang="en-US" dirty="0" err="1"/>
              <a:t>Efnahags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framfarastofnunarinnar</a:t>
            </a:r>
            <a:r>
              <a:rPr lang="en-US" dirty="0"/>
              <a:t> (OECD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Tilskipun</a:t>
            </a:r>
            <a:r>
              <a:rPr lang="en-US" dirty="0" smtClean="0"/>
              <a:t> </a:t>
            </a:r>
            <a:r>
              <a:rPr lang="en-US" dirty="0" err="1"/>
              <a:t>Evrópuþingsins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ráðsins</a:t>
            </a:r>
            <a:r>
              <a:rPr lang="en-US" dirty="0"/>
              <a:t> 2003/41/EB </a:t>
            </a:r>
            <a:r>
              <a:rPr lang="en-US" dirty="0" err="1"/>
              <a:t>frá</a:t>
            </a:r>
            <a:r>
              <a:rPr lang="en-US" dirty="0"/>
              <a:t> 3. </a:t>
            </a:r>
            <a:r>
              <a:rPr lang="en-US" dirty="0" err="1"/>
              <a:t>júní</a:t>
            </a:r>
            <a:r>
              <a:rPr lang="en-US" dirty="0"/>
              <a:t> 2003, um </a:t>
            </a:r>
            <a:r>
              <a:rPr lang="en-US" dirty="0" err="1"/>
              <a:t>starfsemi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eftirlit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stofnunum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sjá</a:t>
            </a:r>
            <a:r>
              <a:rPr lang="en-US" dirty="0"/>
              <a:t> um </a:t>
            </a:r>
            <a:r>
              <a:rPr lang="en-US" dirty="0" err="1"/>
              <a:t>starfstengdan</a:t>
            </a:r>
            <a:r>
              <a:rPr lang="en-US" dirty="0"/>
              <a:t> </a:t>
            </a:r>
            <a:r>
              <a:rPr lang="en-US" dirty="0" err="1"/>
              <a:t>lífeyri</a:t>
            </a:r>
            <a:r>
              <a:rPr lang="en-US" dirty="0" smtClean="0"/>
              <a:t>. S</a:t>
            </a:r>
            <a:r>
              <a:rPr lang="is-IS" dirty="0" smtClean="0"/>
              <a:t>ú tilskipun</a:t>
            </a:r>
            <a:r>
              <a:rPr lang="en-US" dirty="0" smtClean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innleidd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 smtClean="0"/>
              <a:t>íslenskan</a:t>
            </a:r>
            <a:r>
              <a:rPr lang="en-US" dirty="0" smtClean="0"/>
              <a:t> </a:t>
            </a:r>
            <a:r>
              <a:rPr lang="en-US" dirty="0" err="1"/>
              <a:t>rétt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lögum</a:t>
            </a:r>
            <a:r>
              <a:rPr lang="en-US" dirty="0"/>
              <a:t> nr. 78/2007, um </a:t>
            </a:r>
            <a:r>
              <a:rPr lang="en-US" dirty="0" err="1"/>
              <a:t>starfstengda</a:t>
            </a:r>
            <a:r>
              <a:rPr lang="en-US" dirty="0"/>
              <a:t> </a:t>
            </a:r>
            <a:r>
              <a:rPr lang="en-US" dirty="0" err="1" smtClean="0"/>
              <a:t>eftirlaunasjóði</a:t>
            </a:r>
            <a:endParaRPr lang="en-US" dirty="0" smtClean="0"/>
          </a:p>
          <a:p>
            <a:r>
              <a:rPr lang="en-US" dirty="0" err="1"/>
              <a:t>Þegar</a:t>
            </a:r>
            <a:r>
              <a:rPr lang="en-US" dirty="0"/>
              <a:t> </a:t>
            </a:r>
            <a:r>
              <a:rPr lang="en-US" dirty="0" err="1"/>
              <a:t>litið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nágrannaríkjanna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sjá</a:t>
            </a:r>
            <a:r>
              <a:rPr lang="en-US" dirty="0"/>
              <a:t> </a:t>
            </a:r>
            <a:r>
              <a:rPr lang="en-US" dirty="0" err="1"/>
              <a:t>ólíkar</a:t>
            </a:r>
            <a:r>
              <a:rPr lang="en-US" dirty="0"/>
              <a:t> </a:t>
            </a:r>
            <a:r>
              <a:rPr lang="en-US" dirty="0" err="1"/>
              <a:t>áherslur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framsetningu</a:t>
            </a:r>
            <a:r>
              <a:rPr lang="en-US" dirty="0"/>
              <a:t> </a:t>
            </a:r>
            <a:r>
              <a:rPr lang="en-US" dirty="0" err="1"/>
              <a:t>fjárfestingarheimilda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Svíar</a:t>
            </a:r>
            <a:r>
              <a:rPr lang="en-US" dirty="0"/>
              <a:t>, </a:t>
            </a:r>
            <a:r>
              <a:rPr lang="en-US" dirty="0" err="1"/>
              <a:t>Bretar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Hollendingar</a:t>
            </a:r>
            <a:r>
              <a:rPr lang="en-US" dirty="0"/>
              <a:t> </a:t>
            </a:r>
            <a:r>
              <a:rPr lang="en-US" dirty="0" err="1"/>
              <a:t>leggja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mynda</a:t>
            </a:r>
            <a:r>
              <a:rPr lang="en-US" dirty="0"/>
              <a:t> </a:t>
            </a:r>
            <a:r>
              <a:rPr lang="en-US" dirty="0" err="1"/>
              <a:t>höfuðáherslu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skynsemisreglu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láta</a:t>
            </a:r>
            <a:r>
              <a:rPr lang="en-US" dirty="0"/>
              <a:t> </a:t>
            </a:r>
            <a:r>
              <a:rPr lang="en-US" dirty="0" err="1"/>
              <a:t>vera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kveða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um </a:t>
            </a:r>
            <a:r>
              <a:rPr lang="en-US" dirty="0" err="1"/>
              <a:t>magntakmarkanir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dirty="0" err="1"/>
              <a:t>Danir</a:t>
            </a:r>
            <a:r>
              <a:rPr lang="en-US" dirty="0"/>
              <a:t>, </a:t>
            </a:r>
            <a:r>
              <a:rPr lang="en-US" dirty="0" err="1"/>
              <a:t>Norðmenn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Finnar</a:t>
            </a:r>
            <a:r>
              <a:rPr lang="en-US" dirty="0"/>
              <a:t>, </a:t>
            </a:r>
            <a:r>
              <a:rPr lang="en-US" dirty="0" err="1"/>
              <a:t>líkt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Ísland</a:t>
            </a:r>
            <a:r>
              <a:rPr lang="en-US" dirty="0"/>
              <a:t>, </a:t>
            </a:r>
            <a:r>
              <a:rPr lang="en-US" dirty="0" err="1"/>
              <a:t>leggja</a:t>
            </a:r>
            <a:r>
              <a:rPr lang="en-US" dirty="0"/>
              <a:t> </a:t>
            </a:r>
            <a:r>
              <a:rPr lang="en-US" dirty="0" err="1"/>
              <a:t>hins</a:t>
            </a:r>
            <a:r>
              <a:rPr lang="en-US" dirty="0"/>
              <a:t> </a:t>
            </a:r>
            <a:r>
              <a:rPr lang="en-US" dirty="0" err="1"/>
              <a:t>vegar</a:t>
            </a:r>
            <a:r>
              <a:rPr lang="en-US" dirty="0"/>
              <a:t> </a:t>
            </a:r>
            <a:r>
              <a:rPr lang="en-US" dirty="0" err="1"/>
              <a:t>megináherslu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magntakmarkanir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ýmsu</a:t>
            </a:r>
            <a:r>
              <a:rPr lang="en-US" dirty="0"/>
              <a:t> </a:t>
            </a:r>
            <a:r>
              <a:rPr lang="en-US" dirty="0" err="1"/>
              <a:t>tagi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019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36. gr. 1. mgr. Fjárfestingarstefna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838712"/>
            <a:ext cx="9720073" cy="4756727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Stjórn </a:t>
            </a:r>
            <a:r>
              <a:rPr lang="is-IS" dirty="0"/>
              <a:t>lífeyrissjóðs skal móta og kunngera fjárfestingarstefnu fyrir sjóðinn og einstakar deildir hans og ávaxta fé sjóðsins og einstakra deilda hans í samræmi við eftirtaldar reglur og innan þeirra marka sem tilgreind eru í þessum kafla: </a:t>
            </a: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/>
              <a:t/>
            </a:r>
            <a:br>
              <a:rPr lang="is-IS" dirty="0"/>
            </a:br>
            <a:r>
              <a:rPr lang="is-IS" dirty="0" smtClean="0"/>
              <a:t>1. Lífeyrissjóður </a:t>
            </a:r>
            <a:r>
              <a:rPr lang="is-IS" dirty="0"/>
              <a:t>skal hafa hagsmuni sjóðfélaga að leiðarljósi. </a:t>
            </a: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2. Lífeyrissjóður </a:t>
            </a:r>
            <a:r>
              <a:rPr lang="is-IS" dirty="0"/>
              <a:t>skal horfa til aldurssamsetningar sjóðfélaga og annarra tryggingafræðilegra </a:t>
            </a:r>
            <a:r>
              <a:rPr lang="is-IS" dirty="0" smtClean="0"/>
              <a:t>     þátta </a:t>
            </a:r>
            <a:r>
              <a:rPr lang="is-IS" dirty="0"/>
              <a:t>sem áhrif hafa á skuldbindingar. </a:t>
            </a:r>
            <a:br>
              <a:rPr lang="is-IS" dirty="0"/>
            </a:br>
            <a:r>
              <a:rPr lang="is-IS" dirty="0" smtClean="0"/>
              <a:t>3. Allar </a:t>
            </a:r>
            <a:r>
              <a:rPr lang="is-IS" dirty="0"/>
              <a:t>fjárfestingar skulu byggðar á </a:t>
            </a:r>
            <a:r>
              <a:rPr lang="is-IS" b="1" dirty="0"/>
              <a:t>viðeigandi greiningu </a:t>
            </a:r>
            <a:r>
              <a:rPr lang="is-IS" dirty="0"/>
              <a:t>á upplýsingum með öryggi, gæði, lausafjárstöðu og arðsemi safnsins í heild í huga. </a:t>
            </a:r>
            <a:br>
              <a:rPr lang="is-IS" dirty="0"/>
            </a:br>
            <a:r>
              <a:rPr lang="is-IS" dirty="0" smtClean="0"/>
              <a:t>4. Lífeyrissjóður </a:t>
            </a:r>
            <a:r>
              <a:rPr lang="is-IS" dirty="0"/>
              <a:t>skal gæta þess að eignir sjóðsins séu nægilega fjölbreyttar til að komið sé í veg fyrir samþjöppun og uppsöfnun áhættu í eignasafninu, m.a. með því að gæta að fylgni áhættu einstakra eigna og eignaflokka. </a:t>
            </a:r>
            <a:br>
              <a:rPr lang="is-IS" dirty="0"/>
            </a:br>
            <a:endParaRPr lang="is-I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Fjárfestingarstefna </a:t>
            </a:r>
            <a:r>
              <a:rPr lang="is-IS" dirty="0"/>
              <a:t>lífeyrissjóðs skal byggð á flokkun eigna skv. 2. mgr. 36. gr. a. Hver teg­und innlána og fjármálagerninga skal jafnframt sundurliðuð eftir því sem við á með tilliti til gjaldmiðlaáhættu og stærðar einstakra innlánsaðila eða útgefenda. </a:t>
            </a: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b="1" dirty="0" smtClean="0"/>
              <a:t>Fjárfestingarstefnu </a:t>
            </a:r>
            <a:r>
              <a:rPr lang="is-IS" b="1" dirty="0"/>
              <a:t>lífeyrissjóðs skal fylgja greinargerð um það hvernig sjóðurinn fylgir reglum 1. mgr.</a:t>
            </a:r>
            <a:r>
              <a:rPr lang="is-IS" dirty="0"/>
              <a:t/>
            </a:r>
            <a:br>
              <a:rPr lang="is-IS" dirty="0"/>
            </a:br>
            <a:endParaRPr lang="is-I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Lífeyrissjóðir </a:t>
            </a:r>
            <a:r>
              <a:rPr lang="is-IS" dirty="0"/>
              <a:t>skulu senda upplýsingar um fjárfestingarstefnu sína fyrir komandi ár til Fjármálaeftirlitsins eigi síðar en 1. desember ár hvert.</a:t>
            </a:r>
          </a:p>
        </p:txBody>
      </p:sp>
    </p:spTree>
    <p:extLst>
      <p:ext uri="{BB962C8B-B14F-4D97-AF65-F5344CB8AC3E}">
        <p14:creationId xmlns:p14="http://schemas.microsoft.com/office/powerpoint/2010/main" val="265315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Aðg</a:t>
            </a:r>
            <a:r>
              <a:rPr lang="is-IS" dirty="0" smtClean="0"/>
              <a:t>át og skynsemi við ákvörðunartöku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3. tl. Allar </a:t>
            </a:r>
            <a:r>
              <a:rPr lang="is-IS" dirty="0"/>
              <a:t>fjárfestingar skulu byggðar á </a:t>
            </a:r>
            <a:r>
              <a:rPr lang="is-IS" b="1" dirty="0"/>
              <a:t>viðeigandi greiningu </a:t>
            </a:r>
            <a:r>
              <a:rPr lang="is-IS" dirty="0"/>
              <a:t>á upplýsingum með öryggi, gæði, lausafjárstöðu og arðsemi safnsins í heild í huga. </a:t>
            </a:r>
            <a:endParaRPr lang="en-US" i="1" dirty="0" smtClean="0"/>
          </a:p>
          <a:p>
            <a:r>
              <a:rPr lang="en-US" dirty="0" err="1" smtClean="0"/>
              <a:t>Lagt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kveðið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um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allar</a:t>
            </a:r>
            <a:r>
              <a:rPr lang="en-US" dirty="0"/>
              <a:t> </a:t>
            </a:r>
            <a:r>
              <a:rPr lang="en-US" dirty="0" err="1"/>
              <a:t>fjárfestingar</a:t>
            </a:r>
            <a:r>
              <a:rPr lang="en-US" dirty="0"/>
              <a:t> </a:t>
            </a:r>
            <a:r>
              <a:rPr lang="en-US" dirty="0" err="1"/>
              <a:t>skuli</a:t>
            </a:r>
            <a:r>
              <a:rPr lang="en-US" dirty="0"/>
              <a:t> </a:t>
            </a:r>
            <a:r>
              <a:rPr lang="en-US" dirty="0" err="1"/>
              <a:t>byggðar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viðeigandi</a:t>
            </a:r>
            <a:r>
              <a:rPr lang="en-US" dirty="0"/>
              <a:t> </a:t>
            </a:r>
            <a:r>
              <a:rPr lang="en-US" dirty="0" err="1"/>
              <a:t>greiningu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upplýsingum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öryggi</a:t>
            </a:r>
            <a:r>
              <a:rPr lang="en-US" dirty="0"/>
              <a:t>, </a:t>
            </a:r>
            <a:r>
              <a:rPr lang="en-US" dirty="0" err="1"/>
              <a:t>gæði</a:t>
            </a:r>
            <a:r>
              <a:rPr lang="en-US" dirty="0"/>
              <a:t>, </a:t>
            </a:r>
            <a:r>
              <a:rPr lang="en-US" dirty="0" err="1"/>
              <a:t>lausafjárstöðu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arðsemi</a:t>
            </a:r>
            <a:r>
              <a:rPr lang="en-US" dirty="0"/>
              <a:t> </a:t>
            </a:r>
            <a:r>
              <a:rPr lang="en-US" dirty="0" err="1"/>
              <a:t>safnsins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huga</a:t>
            </a:r>
            <a:r>
              <a:rPr lang="en-US" dirty="0"/>
              <a:t>.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ákvæðum</a:t>
            </a:r>
            <a:r>
              <a:rPr lang="en-US" dirty="0"/>
              <a:t> </a:t>
            </a:r>
            <a:r>
              <a:rPr lang="en-US" dirty="0" err="1"/>
              <a:t>gildandi</a:t>
            </a:r>
            <a:r>
              <a:rPr lang="en-US" dirty="0"/>
              <a:t> </a:t>
            </a:r>
            <a:r>
              <a:rPr lang="en-US" dirty="0" err="1"/>
              <a:t>laga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ekki</a:t>
            </a:r>
            <a:r>
              <a:rPr lang="en-US" dirty="0"/>
              <a:t> </a:t>
            </a:r>
            <a:r>
              <a:rPr lang="en-US" dirty="0" err="1"/>
              <a:t>vikið</a:t>
            </a:r>
            <a:r>
              <a:rPr lang="en-US" dirty="0"/>
              <a:t> </a:t>
            </a:r>
            <a:r>
              <a:rPr lang="en-US" dirty="0" err="1"/>
              <a:t>beint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undirbúningi</a:t>
            </a:r>
            <a:r>
              <a:rPr lang="en-US" dirty="0"/>
              <a:t> </a:t>
            </a:r>
            <a:r>
              <a:rPr lang="en-US" dirty="0" err="1"/>
              <a:t>ákvarðana</a:t>
            </a:r>
            <a:r>
              <a:rPr lang="en-US" dirty="0"/>
              <a:t> um </a:t>
            </a:r>
            <a:r>
              <a:rPr lang="en-US" dirty="0" err="1"/>
              <a:t>fjárfestingar</a:t>
            </a:r>
            <a:r>
              <a:rPr lang="en-US" dirty="0"/>
              <a:t>, en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þykir</a:t>
            </a:r>
            <a:r>
              <a:rPr lang="en-US" dirty="0"/>
              <a:t> </a:t>
            </a:r>
            <a:r>
              <a:rPr lang="en-US" dirty="0" err="1"/>
              <a:t>rétt</a:t>
            </a:r>
            <a:r>
              <a:rPr lang="en-US" dirty="0"/>
              <a:t> </a:t>
            </a:r>
            <a:r>
              <a:rPr lang="en-US" dirty="0" err="1"/>
              <a:t>áskilja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skýran</a:t>
            </a:r>
            <a:r>
              <a:rPr lang="en-US" dirty="0"/>
              <a:t> </a:t>
            </a:r>
            <a:r>
              <a:rPr lang="en-US" dirty="0" err="1"/>
              <a:t>hátt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byggt</a:t>
            </a:r>
            <a:r>
              <a:rPr lang="en-US" dirty="0"/>
              <a:t> </a:t>
            </a:r>
            <a:r>
              <a:rPr lang="en-US" dirty="0" err="1"/>
              <a:t>skuli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viðeigandi</a:t>
            </a:r>
            <a:r>
              <a:rPr lang="en-US" dirty="0"/>
              <a:t> </a:t>
            </a:r>
            <a:r>
              <a:rPr lang="en-US" dirty="0" err="1"/>
              <a:t>greiningu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upplýsingum</a:t>
            </a:r>
            <a:r>
              <a:rPr lang="en-US" dirty="0"/>
              <a:t>.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gera</a:t>
            </a:r>
            <a:r>
              <a:rPr lang="en-US" dirty="0"/>
              <a:t> </a:t>
            </a:r>
            <a:r>
              <a:rPr lang="en-US" dirty="0" err="1"/>
              <a:t>ráð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greining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</a:t>
            </a:r>
            <a:r>
              <a:rPr lang="en-US" dirty="0" err="1"/>
              <a:t>misítarleg</a:t>
            </a:r>
            <a:r>
              <a:rPr lang="en-US" dirty="0"/>
              <a:t>. </a:t>
            </a:r>
            <a:r>
              <a:rPr lang="en-US" dirty="0" err="1"/>
              <a:t>Hún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mynda</a:t>
            </a:r>
            <a:r>
              <a:rPr lang="en-US" dirty="0"/>
              <a:t> </a:t>
            </a:r>
            <a:r>
              <a:rPr lang="en-US" dirty="0" err="1"/>
              <a:t>smærri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sniðum</a:t>
            </a:r>
            <a:r>
              <a:rPr lang="en-US" dirty="0"/>
              <a:t> </a:t>
            </a:r>
            <a:r>
              <a:rPr lang="en-US" dirty="0" err="1"/>
              <a:t>þegar</a:t>
            </a:r>
            <a:r>
              <a:rPr lang="en-US" dirty="0"/>
              <a:t> um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ræða</a:t>
            </a:r>
            <a:r>
              <a:rPr lang="en-US" dirty="0"/>
              <a:t> </a:t>
            </a:r>
            <a:r>
              <a:rPr lang="en-US" dirty="0" err="1"/>
              <a:t>minni</a:t>
            </a:r>
            <a:r>
              <a:rPr lang="en-US" dirty="0"/>
              <a:t> </a:t>
            </a:r>
            <a:r>
              <a:rPr lang="en-US" dirty="0" err="1"/>
              <a:t>háttar</a:t>
            </a:r>
            <a:r>
              <a:rPr lang="en-US" dirty="0"/>
              <a:t> </a:t>
            </a:r>
            <a:r>
              <a:rPr lang="en-US" dirty="0" err="1"/>
              <a:t>fjárfestingu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hálfu</a:t>
            </a:r>
            <a:r>
              <a:rPr lang="en-US" dirty="0"/>
              <a:t> </a:t>
            </a:r>
            <a:r>
              <a:rPr lang="en-US" dirty="0" err="1"/>
              <a:t>lífeyrissjóðsins</a:t>
            </a:r>
            <a:r>
              <a:rPr lang="en-US" dirty="0"/>
              <a:t> en </a:t>
            </a:r>
            <a:r>
              <a:rPr lang="en-US" dirty="0" err="1"/>
              <a:t>ítarlegri</a:t>
            </a:r>
            <a:r>
              <a:rPr lang="en-US" dirty="0"/>
              <a:t> </a:t>
            </a:r>
            <a:r>
              <a:rPr lang="en-US" dirty="0" err="1"/>
              <a:t>þegar</a:t>
            </a:r>
            <a:r>
              <a:rPr lang="en-US" dirty="0"/>
              <a:t> </a:t>
            </a:r>
            <a:r>
              <a:rPr lang="en-US" dirty="0" err="1"/>
              <a:t>fjárfestingar</a:t>
            </a:r>
            <a:r>
              <a:rPr lang="en-US" dirty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umfangsmeiri</a:t>
            </a:r>
            <a:r>
              <a:rPr lang="en-US" dirty="0"/>
              <a:t> </a:t>
            </a:r>
            <a:r>
              <a:rPr lang="en-US" dirty="0" err="1"/>
              <a:t>eða</a:t>
            </a:r>
            <a:r>
              <a:rPr lang="en-US" dirty="0"/>
              <a:t> </a:t>
            </a:r>
            <a:r>
              <a:rPr lang="en-US" dirty="0" err="1" smtClean="0"/>
              <a:t>sérstaklega</a:t>
            </a:r>
            <a:r>
              <a:rPr lang="en-US" dirty="0" smtClean="0"/>
              <a:t> </a:t>
            </a:r>
            <a:r>
              <a:rPr lang="en-US" dirty="0" err="1"/>
              <a:t>áhættusamar</a:t>
            </a:r>
            <a:r>
              <a:rPr lang="en-US" dirty="0" smtClean="0"/>
              <a:t>.</a:t>
            </a:r>
          </a:p>
          <a:p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reglunni</a:t>
            </a:r>
            <a:r>
              <a:rPr lang="en-US" dirty="0"/>
              <a:t> </a:t>
            </a:r>
            <a:r>
              <a:rPr lang="en-US" dirty="0" err="1"/>
              <a:t>vísar</a:t>
            </a:r>
            <a:r>
              <a:rPr lang="en-US" dirty="0"/>
              <a:t> OECD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stjórn</a:t>
            </a:r>
            <a:r>
              <a:rPr lang="en-US" dirty="0"/>
              <a:t> </a:t>
            </a:r>
            <a:r>
              <a:rPr lang="en-US" dirty="0" err="1"/>
              <a:t>lífeyrissjóðs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aðrir</a:t>
            </a:r>
            <a:r>
              <a:rPr lang="en-US" dirty="0"/>
              <a:t> </a:t>
            </a:r>
            <a:r>
              <a:rPr lang="en-US" dirty="0" err="1"/>
              <a:t>hlutaðeigandi</a:t>
            </a:r>
            <a:r>
              <a:rPr lang="en-US" dirty="0"/>
              <a:t> </a:t>
            </a:r>
            <a:r>
              <a:rPr lang="en-US" dirty="0" err="1"/>
              <a:t>skuli</a:t>
            </a:r>
            <a:r>
              <a:rPr lang="en-US" dirty="0"/>
              <a:t> taka </a:t>
            </a:r>
            <a:r>
              <a:rPr lang="en-US" dirty="0" err="1"/>
              <a:t>ákvarðanir</a:t>
            </a:r>
            <a:r>
              <a:rPr lang="en-US" dirty="0"/>
              <a:t> um </a:t>
            </a:r>
            <a:r>
              <a:rPr lang="en-US" dirty="0" err="1"/>
              <a:t>fjárfestingar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aðgát</a:t>
            </a:r>
            <a:r>
              <a:rPr lang="en-US" dirty="0"/>
              <a:t>,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grundvelli</a:t>
            </a:r>
            <a:r>
              <a:rPr lang="en-US" dirty="0"/>
              <a:t> </a:t>
            </a:r>
            <a:r>
              <a:rPr lang="en-US" dirty="0" err="1"/>
              <a:t>kunnáttu</a:t>
            </a:r>
            <a:r>
              <a:rPr lang="en-US" dirty="0"/>
              <a:t> </a:t>
            </a:r>
            <a:r>
              <a:rPr lang="en-US" dirty="0" err="1"/>
              <a:t>sérfræðings</a:t>
            </a:r>
            <a:r>
              <a:rPr lang="en-US" dirty="0"/>
              <a:t>,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skynsemi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fenginni</a:t>
            </a:r>
            <a:r>
              <a:rPr lang="en-US" dirty="0"/>
              <a:t> </a:t>
            </a:r>
            <a:r>
              <a:rPr lang="en-US" dirty="0" err="1"/>
              <a:t>áreiðanleikakönnun</a:t>
            </a:r>
            <a:r>
              <a:rPr lang="en-US" dirty="0"/>
              <a:t>.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986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Sj</a:t>
            </a:r>
            <a:r>
              <a:rPr lang="is-IS" dirty="0" smtClean="0"/>
              <a:t>ónarmið um fjárfestingar og áhættu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906859"/>
            <a:ext cx="9720073" cy="463519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Samkvæmt</a:t>
            </a:r>
            <a:r>
              <a:rPr lang="en-US" dirty="0" smtClean="0"/>
              <a:t> n</a:t>
            </a:r>
            <a:r>
              <a:rPr lang="is-IS" dirty="0" smtClean="0"/>
              <a:t>úgildandi lögum er mælt fyrir um það í </a:t>
            </a: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málsl</a:t>
            </a:r>
            <a:r>
              <a:rPr lang="en-US" dirty="0"/>
              <a:t>. 1. mgr. 36. gr. </a:t>
            </a:r>
            <a:r>
              <a:rPr lang="en-US" dirty="0" err="1"/>
              <a:t>laga</a:t>
            </a:r>
            <a:r>
              <a:rPr lang="en-US" dirty="0"/>
              <a:t> nr. 129/1997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/>
              <a:t>fé</a:t>
            </a:r>
            <a:r>
              <a:rPr lang="en-US" dirty="0"/>
              <a:t> </a:t>
            </a:r>
            <a:r>
              <a:rPr lang="en-US" dirty="0" err="1"/>
              <a:t>lífeyrissjóðs</a:t>
            </a:r>
            <a:r>
              <a:rPr lang="en-US" dirty="0"/>
              <a:t> </a:t>
            </a:r>
            <a:r>
              <a:rPr lang="en-US" dirty="0" err="1"/>
              <a:t>skuli</a:t>
            </a:r>
            <a:r>
              <a:rPr lang="en-US" dirty="0"/>
              <a:t> </a:t>
            </a:r>
            <a:r>
              <a:rPr lang="en-US" dirty="0" err="1"/>
              <a:t>ávaxtað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hliðsjón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þeim</a:t>
            </a:r>
            <a:r>
              <a:rPr lang="en-US" dirty="0"/>
              <a:t> </a:t>
            </a:r>
            <a:r>
              <a:rPr lang="en-US" dirty="0" err="1"/>
              <a:t>kjörum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best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boðin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hverjum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tilliti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ávöxtunar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áhættu</a:t>
            </a:r>
            <a:r>
              <a:rPr lang="en-US" dirty="0" smtClean="0"/>
              <a:t>.</a:t>
            </a:r>
          </a:p>
          <a:p>
            <a:r>
              <a:rPr lang="is-IS" dirty="0" smtClean="0"/>
              <a:t>Hugtakið áhætta er illa skilgreind í núgildandi lögum og þar skortir verulega á lagalegan grundvöll fyrir kröfu um áhættustýringu.</a:t>
            </a:r>
            <a:endParaRPr lang="en-US" dirty="0" smtClean="0"/>
          </a:p>
          <a:p>
            <a:r>
              <a:rPr lang="en-US" dirty="0" err="1" smtClean="0"/>
              <a:t>Fyrirmæli</a:t>
            </a:r>
            <a:r>
              <a:rPr lang="en-US" dirty="0" smtClean="0"/>
              <a:t> </a:t>
            </a:r>
            <a:r>
              <a:rPr lang="en-US" dirty="0" err="1"/>
              <a:t>ákvæðisins</a:t>
            </a:r>
            <a:r>
              <a:rPr lang="en-US" dirty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jafnan</a:t>
            </a:r>
            <a:r>
              <a:rPr lang="en-US" dirty="0"/>
              <a:t> </a:t>
            </a:r>
            <a:r>
              <a:rPr lang="en-US" dirty="0" err="1"/>
              <a:t>túlkuð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vísan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hefðbundinna</a:t>
            </a:r>
            <a:r>
              <a:rPr lang="en-US" dirty="0"/>
              <a:t> </a:t>
            </a:r>
            <a:r>
              <a:rPr lang="en-US" dirty="0" err="1"/>
              <a:t>áhættustýringarsjónarmiða</a:t>
            </a:r>
            <a:r>
              <a:rPr lang="en-US" dirty="0"/>
              <a:t> um </a:t>
            </a:r>
            <a:r>
              <a:rPr lang="en-US" dirty="0" err="1"/>
              <a:t>að</a:t>
            </a:r>
            <a:r>
              <a:rPr lang="en-US" dirty="0"/>
              <a:t> </a:t>
            </a:r>
            <a:r>
              <a:rPr lang="en-US" i="1" dirty="0" err="1"/>
              <a:t>ávöxtun</a:t>
            </a:r>
            <a:r>
              <a:rPr lang="en-US" i="1" dirty="0"/>
              <a:t> </a:t>
            </a:r>
            <a:r>
              <a:rPr lang="en-US" dirty="0" err="1"/>
              <a:t>megi</a:t>
            </a:r>
            <a:r>
              <a:rPr lang="en-US" dirty="0"/>
              <a:t> </a:t>
            </a:r>
            <a:r>
              <a:rPr lang="en-US" dirty="0" err="1"/>
              <a:t>mæla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meðalvirðisaukningu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 smtClean="0"/>
              <a:t>tí</a:t>
            </a:r>
            <a:r>
              <a:rPr lang="en-US" dirty="0" err="1"/>
              <a:t>mabili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 </a:t>
            </a:r>
            <a:r>
              <a:rPr lang="en-US" i="1" dirty="0" err="1"/>
              <a:t>áhættu</a:t>
            </a:r>
            <a:r>
              <a:rPr lang="en-US" i="1" dirty="0"/>
              <a:t> 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staðalfrávik</a:t>
            </a:r>
            <a:r>
              <a:rPr lang="en-US" dirty="0"/>
              <a:t> </a:t>
            </a:r>
            <a:r>
              <a:rPr lang="is-IS" dirty="0"/>
              <a:t>ávöxtunar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/>
              <a:t>Við</a:t>
            </a:r>
            <a:r>
              <a:rPr lang="en-US" dirty="0"/>
              <a:t> mat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áhættu</a:t>
            </a:r>
            <a:r>
              <a:rPr lang="en-US" dirty="0"/>
              <a:t> </a:t>
            </a:r>
            <a:r>
              <a:rPr lang="en-US" dirty="0" err="1"/>
              <a:t>eða</a:t>
            </a:r>
            <a:r>
              <a:rPr lang="en-US" dirty="0"/>
              <a:t> </a:t>
            </a:r>
            <a:r>
              <a:rPr lang="en-US" dirty="0" err="1"/>
              <a:t>óvissu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jafnan</a:t>
            </a:r>
            <a:r>
              <a:rPr lang="en-US" dirty="0"/>
              <a:t> </a:t>
            </a:r>
            <a:r>
              <a:rPr lang="en-US" dirty="0" err="1"/>
              <a:t>fylgir</a:t>
            </a:r>
            <a:r>
              <a:rPr lang="en-US" dirty="0"/>
              <a:t> </a:t>
            </a:r>
            <a:r>
              <a:rPr lang="en-US" dirty="0" err="1"/>
              <a:t>varðveislu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ávöxtun</a:t>
            </a:r>
            <a:r>
              <a:rPr lang="en-US" dirty="0"/>
              <a:t> </a:t>
            </a:r>
            <a:r>
              <a:rPr lang="en-US" dirty="0" err="1"/>
              <a:t>fjármuna</a:t>
            </a:r>
            <a:r>
              <a:rPr lang="en-US" dirty="0"/>
              <a:t> </a:t>
            </a:r>
            <a:r>
              <a:rPr lang="en-US" dirty="0" err="1"/>
              <a:t>yfir</a:t>
            </a:r>
            <a:r>
              <a:rPr lang="en-US" dirty="0"/>
              <a:t> </a:t>
            </a:r>
            <a:r>
              <a:rPr lang="en-US" dirty="0" err="1"/>
              <a:t>langan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, </a:t>
            </a:r>
            <a:r>
              <a:rPr lang="en-US" dirty="0" err="1"/>
              <a:t>nægir</a:t>
            </a:r>
            <a:r>
              <a:rPr lang="en-US" dirty="0"/>
              <a:t> </a:t>
            </a:r>
            <a:r>
              <a:rPr lang="en-US" dirty="0" err="1"/>
              <a:t>ekki</a:t>
            </a:r>
            <a:r>
              <a:rPr lang="en-US" dirty="0"/>
              <a:t> </a:t>
            </a:r>
            <a:r>
              <a:rPr lang="en-US" dirty="0" err="1"/>
              <a:t>ein­göngu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líta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skammtímabreytileika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</a:t>
            </a:r>
            <a:r>
              <a:rPr lang="en-US" dirty="0" err="1"/>
              <a:t>þeirra</a:t>
            </a:r>
            <a:r>
              <a:rPr lang="en-US" dirty="0"/>
              <a:t> </a:t>
            </a:r>
            <a:r>
              <a:rPr lang="en-US" dirty="0" err="1"/>
              <a:t>eigna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fjárfest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heldur</a:t>
            </a:r>
            <a:r>
              <a:rPr lang="en-US" dirty="0"/>
              <a:t> </a:t>
            </a:r>
            <a:r>
              <a:rPr lang="en-US" dirty="0" err="1"/>
              <a:t>verður</a:t>
            </a:r>
            <a:r>
              <a:rPr lang="en-US" dirty="0"/>
              <a:t> </a:t>
            </a:r>
            <a:r>
              <a:rPr lang="en-US" dirty="0" err="1"/>
              <a:t>einnig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horfa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þátta</a:t>
            </a:r>
            <a:r>
              <a:rPr lang="en-US" dirty="0"/>
              <a:t> </a:t>
            </a:r>
            <a:r>
              <a:rPr lang="en-US" dirty="0" err="1"/>
              <a:t>eins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framtíðarhorfa</a:t>
            </a:r>
            <a:r>
              <a:rPr lang="en-US" dirty="0"/>
              <a:t> </a:t>
            </a:r>
            <a:r>
              <a:rPr lang="en-US" dirty="0" err="1"/>
              <a:t>hagkerfisins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lýðfræðilegra</a:t>
            </a:r>
            <a:r>
              <a:rPr lang="en-US" dirty="0"/>
              <a:t> </a:t>
            </a:r>
            <a:r>
              <a:rPr lang="en-US" dirty="0" err="1" smtClean="0"/>
              <a:t>breytinga</a:t>
            </a:r>
            <a:r>
              <a:rPr lang="en-US" dirty="0" smtClean="0"/>
              <a:t>. </a:t>
            </a:r>
          </a:p>
          <a:p>
            <a:r>
              <a:rPr lang="en-US" dirty="0" err="1"/>
              <a:t>Raunverulegt</a:t>
            </a:r>
            <a:r>
              <a:rPr lang="en-US" dirty="0"/>
              <a:t> mat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árangri</a:t>
            </a:r>
            <a:r>
              <a:rPr lang="en-US" dirty="0"/>
              <a:t> </a:t>
            </a:r>
            <a:r>
              <a:rPr lang="en-US" dirty="0" err="1"/>
              <a:t>eignastýringar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is-IS" dirty="0" smtClean="0"/>
              <a:t>ífeyrissjóða</a:t>
            </a:r>
            <a:r>
              <a:rPr lang="en-US" dirty="0" smtClean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hversu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hefur</a:t>
            </a:r>
            <a:r>
              <a:rPr lang="en-US" dirty="0"/>
              <a:t> </a:t>
            </a:r>
            <a:r>
              <a:rPr lang="en-US" dirty="0" err="1"/>
              <a:t>tekist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setja</a:t>
            </a:r>
            <a:r>
              <a:rPr lang="en-US" dirty="0"/>
              <a:t> </a:t>
            </a:r>
            <a:r>
              <a:rPr lang="en-US" dirty="0" err="1"/>
              <a:t>fjárfestingarheimildum</a:t>
            </a:r>
            <a:r>
              <a:rPr lang="en-US" dirty="0"/>
              <a:t> </a:t>
            </a:r>
            <a:r>
              <a:rPr lang="en-US" dirty="0" err="1"/>
              <a:t>sjóðanna</a:t>
            </a:r>
            <a:r>
              <a:rPr lang="en-US" dirty="0"/>
              <a:t> </a:t>
            </a:r>
            <a:r>
              <a:rPr lang="en-US" dirty="0" err="1"/>
              <a:t>mörk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lögum</a:t>
            </a:r>
            <a:r>
              <a:rPr lang="en-US" dirty="0"/>
              <a:t> </a:t>
            </a:r>
            <a:r>
              <a:rPr lang="en-US" dirty="0" err="1"/>
              <a:t>byggist</a:t>
            </a:r>
            <a:r>
              <a:rPr lang="en-US" dirty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/>
              <a:t>árangri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mun</a:t>
            </a:r>
            <a:r>
              <a:rPr lang="en-US" dirty="0"/>
              <a:t> </a:t>
            </a:r>
            <a:r>
              <a:rPr lang="en-US" dirty="0" err="1"/>
              <a:t>lengri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 en </a:t>
            </a:r>
            <a:r>
              <a:rPr lang="en-US" dirty="0" err="1"/>
              <a:t>yfirleitt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horft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hefðbundna</a:t>
            </a:r>
            <a:r>
              <a:rPr lang="en-US" dirty="0"/>
              <a:t> </a:t>
            </a:r>
            <a:r>
              <a:rPr lang="en-US" dirty="0" err="1"/>
              <a:t>áhættustýringu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82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Sj</a:t>
            </a:r>
            <a:r>
              <a:rPr lang="is-IS" dirty="0"/>
              <a:t>ónarmið um fjárfestingar og áhættu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ikilvægt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/>
              <a:t>fjárfestingar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is-IS" dirty="0" smtClean="0"/>
              <a:t>ífeyrissjóða</a:t>
            </a:r>
            <a:r>
              <a:rPr lang="en-US" dirty="0" smtClean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helsta</a:t>
            </a:r>
            <a:r>
              <a:rPr lang="en-US" dirty="0"/>
              <a:t> </a:t>
            </a:r>
            <a:r>
              <a:rPr lang="en-US" dirty="0" err="1"/>
              <a:t>uppspretta</a:t>
            </a:r>
            <a:r>
              <a:rPr lang="en-US" dirty="0"/>
              <a:t> </a:t>
            </a:r>
            <a:r>
              <a:rPr lang="en-US" dirty="0" err="1"/>
              <a:t>innlends</a:t>
            </a:r>
            <a:r>
              <a:rPr lang="en-US" dirty="0"/>
              <a:t> </a:t>
            </a:r>
            <a:r>
              <a:rPr lang="en-US" dirty="0" err="1"/>
              <a:t>sparnaðar</a:t>
            </a:r>
            <a:r>
              <a:rPr lang="en-US" dirty="0"/>
              <a:t>, </a:t>
            </a:r>
            <a:r>
              <a:rPr lang="en-US" dirty="0" err="1"/>
              <a:t>styðji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eðlilegan</a:t>
            </a:r>
            <a:r>
              <a:rPr lang="en-US" dirty="0"/>
              <a:t> </a:t>
            </a:r>
            <a:r>
              <a:rPr lang="en-US" dirty="0" err="1"/>
              <a:t>hátt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framþróun</a:t>
            </a:r>
            <a:r>
              <a:rPr lang="en-US" dirty="0"/>
              <a:t> </a:t>
            </a:r>
            <a:r>
              <a:rPr lang="en-US" dirty="0" err="1"/>
              <a:t>íslensks</a:t>
            </a:r>
            <a:r>
              <a:rPr lang="en-US" dirty="0"/>
              <a:t> </a:t>
            </a:r>
            <a:r>
              <a:rPr lang="en-US" dirty="0" err="1"/>
              <a:t>atvinnulífs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Þær</a:t>
            </a:r>
            <a:r>
              <a:rPr lang="en-US" dirty="0" smtClean="0"/>
              <a:t> </a:t>
            </a:r>
            <a:r>
              <a:rPr lang="en-US" dirty="0" err="1"/>
              <a:t>þurfa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gera</a:t>
            </a:r>
            <a:r>
              <a:rPr lang="en-US" dirty="0"/>
              <a:t> </a:t>
            </a:r>
            <a:r>
              <a:rPr lang="en-US" dirty="0" err="1"/>
              <a:t>íslenskum</a:t>
            </a:r>
            <a:r>
              <a:rPr lang="en-US" dirty="0"/>
              <a:t> </a:t>
            </a:r>
            <a:r>
              <a:rPr lang="en-US" dirty="0" err="1"/>
              <a:t>fyrirtækjum</a:t>
            </a:r>
            <a:r>
              <a:rPr lang="en-US" dirty="0"/>
              <a:t> </a:t>
            </a:r>
            <a:r>
              <a:rPr lang="en-US" dirty="0" err="1"/>
              <a:t>kleift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ráðast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arðbærar</a:t>
            </a:r>
            <a:r>
              <a:rPr lang="en-US" dirty="0"/>
              <a:t> </a:t>
            </a:r>
            <a:r>
              <a:rPr lang="en-US" dirty="0" err="1"/>
              <a:t>fjárfestingar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hverjum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styðja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nýsköpun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vöruþróun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Geta</a:t>
            </a:r>
            <a:r>
              <a:rPr lang="en-US" dirty="0" smtClean="0"/>
              <a:t> </a:t>
            </a:r>
            <a:r>
              <a:rPr lang="en-US" dirty="0" err="1"/>
              <a:t>íslenska</a:t>
            </a:r>
            <a:r>
              <a:rPr lang="en-US" dirty="0"/>
              <a:t> </a:t>
            </a:r>
            <a:r>
              <a:rPr lang="en-US" dirty="0" err="1"/>
              <a:t>hagkerfisins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skapa</a:t>
            </a:r>
            <a:r>
              <a:rPr lang="en-US" dirty="0"/>
              <a:t> </a:t>
            </a:r>
            <a:r>
              <a:rPr lang="en-US" dirty="0" err="1"/>
              <a:t>verðmæti</a:t>
            </a:r>
            <a:r>
              <a:rPr lang="en-US" dirty="0"/>
              <a:t> </a:t>
            </a:r>
            <a:r>
              <a:rPr lang="en-US" dirty="0" err="1"/>
              <a:t>hlýtur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endanum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skipta</a:t>
            </a:r>
            <a:r>
              <a:rPr lang="en-US" dirty="0"/>
              <a:t> </a:t>
            </a:r>
            <a:r>
              <a:rPr lang="en-US" dirty="0" err="1"/>
              <a:t>mestu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getu</a:t>
            </a:r>
            <a:r>
              <a:rPr lang="en-US" dirty="0"/>
              <a:t> </a:t>
            </a:r>
            <a:r>
              <a:rPr lang="en-US" dirty="0" err="1"/>
              <a:t>lífeyriskerfisins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framfleyta</a:t>
            </a:r>
            <a:r>
              <a:rPr lang="en-US" dirty="0"/>
              <a:t> </a:t>
            </a:r>
            <a:r>
              <a:rPr lang="en-US" dirty="0" err="1"/>
              <a:t>elli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örorkulífeyrisþegum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dirty="0" err="1"/>
              <a:t>H</a:t>
            </a:r>
            <a:r>
              <a:rPr lang="en-US" dirty="0" err="1" smtClean="0"/>
              <a:t>efðbundin</a:t>
            </a:r>
            <a:r>
              <a:rPr lang="en-US" dirty="0" smtClean="0"/>
              <a:t> </a:t>
            </a:r>
            <a:r>
              <a:rPr lang="en-US" dirty="0" err="1"/>
              <a:t>sjónarmið</a:t>
            </a:r>
            <a:r>
              <a:rPr lang="en-US" dirty="0"/>
              <a:t> um </a:t>
            </a:r>
            <a:r>
              <a:rPr lang="en-US" dirty="0" err="1"/>
              <a:t>áhættustýringu</a:t>
            </a:r>
            <a:r>
              <a:rPr lang="en-US" dirty="0"/>
              <a:t> </a:t>
            </a:r>
            <a:r>
              <a:rPr lang="en-US" dirty="0" err="1"/>
              <a:t>draga</a:t>
            </a:r>
            <a:r>
              <a:rPr lang="en-US" dirty="0"/>
              <a:t> </a:t>
            </a:r>
            <a:r>
              <a:rPr lang="en-US" dirty="0" err="1"/>
              <a:t>ekki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fullnægjandi</a:t>
            </a:r>
            <a:r>
              <a:rPr lang="en-US" dirty="0"/>
              <a:t> </a:t>
            </a:r>
            <a:r>
              <a:rPr lang="en-US" dirty="0" err="1"/>
              <a:t>mynd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heildarárangri</a:t>
            </a:r>
            <a:r>
              <a:rPr lang="en-US" dirty="0"/>
              <a:t> </a:t>
            </a:r>
            <a:r>
              <a:rPr lang="en-US" dirty="0" err="1"/>
              <a:t>lífeyrissjóðanna</a:t>
            </a:r>
            <a:r>
              <a:rPr lang="en-US" dirty="0"/>
              <a:t>.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afleiðing</a:t>
            </a:r>
            <a:r>
              <a:rPr lang="en-US" dirty="0"/>
              <a:t> </a:t>
            </a:r>
            <a:r>
              <a:rPr lang="en-US" dirty="0" err="1"/>
              <a:t>sérstöðu</a:t>
            </a:r>
            <a:r>
              <a:rPr lang="en-US" dirty="0"/>
              <a:t> </a:t>
            </a:r>
            <a:r>
              <a:rPr lang="en-US" dirty="0" err="1"/>
              <a:t>þeirra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langtímafjárfesta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hlutfallslegra</a:t>
            </a:r>
            <a:r>
              <a:rPr lang="en-US" dirty="0"/>
              <a:t> </a:t>
            </a:r>
            <a:r>
              <a:rPr lang="en-US" dirty="0" err="1"/>
              <a:t>umsvifa</a:t>
            </a:r>
            <a:r>
              <a:rPr lang="en-US" dirty="0"/>
              <a:t> </a:t>
            </a:r>
            <a:r>
              <a:rPr lang="en-US" dirty="0" err="1"/>
              <a:t>þeirra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íslenskum</a:t>
            </a:r>
            <a:r>
              <a:rPr lang="en-US" dirty="0"/>
              <a:t> </a:t>
            </a:r>
            <a:r>
              <a:rPr lang="en-US" dirty="0" err="1"/>
              <a:t>markaði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49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Sj</a:t>
            </a:r>
            <a:r>
              <a:rPr lang="is-IS" dirty="0"/>
              <a:t>ónarmið um fjárfestingar og áhættu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auðsynlegt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/>
              <a:t>huga</a:t>
            </a:r>
            <a:r>
              <a:rPr lang="en-US" dirty="0"/>
              <a:t> </a:t>
            </a:r>
            <a:r>
              <a:rPr lang="en-US" dirty="0" err="1"/>
              <a:t>sérstaklega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stærð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stöðu</a:t>
            </a:r>
            <a:r>
              <a:rPr lang="en-US" dirty="0"/>
              <a:t> </a:t>
            </a:r>
            <a:r>
              <a:rPr lang="en-US" dirty="0" err="1"/>
              <a:t>lífeyrissjóðanna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innlendum</a:t>
            </a:r>
            <a:r>
              <a:rPr lang="en-US" dirty="0"/>
              <a:t> </a:t>
            </a:r>
            <a:r>
              <a:rPr lang="en-US" dirty="0" err="1"/>
              <a:t>fjármálamörkuðum</a:t>
            </a:r>
            <a:r>
              <a:rPr lang="en-US" dirty="0"/>
              <a:t>. </a:t>
            </a:r>
            <a:r>
              <a:rPr lang="en-US" dirty="0" err="1"/>
              <a:t>Lífeyrissjóðirnir</a:t>
            </a:r>
            <a:r>
              <a:rPr lang="en-US" dirty="0"/>
              <a:t> </a:t>
            </a:r>
            <a:r>
              <a:rPr lang="en-US" dirty="0" err="1"/>
              <a:t>eiga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mynda</a:t>
            </a:r>
            <a:r>
              <a:rPr lang="en-US" dirty="0"/>
              <a:t> </a:t>
            </a:r>
            <a:r>
              <a:rPr lang="en-US" dirty="0" err="1"/>
              <a:t>beint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óbeint</a:t>
            </a:r>
            <a:r>
              <a:rPr lang="en-US" dirty="0"/>
              <a:t> </a:t>
            </a:r>
            <a:r>
              <a:rPr lang="en-US" dirty="0" err="1"/>
              <a:t>yfir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   40</a:t>
            </a:r>
            <a:r>
              <a:rPr lang="en-US" dirty="0"/>
              <a:t>% </a:t>
            </a:r>
            <a:r>
              <a:rPr lang="en-US" dirty="0" err="1"/>
              <a:t>skráðra</a:t>
            </a:r>
            <a:r>
              <a:rPr lang="en-US" dirty="0"/>
              <a:t> </a:t>
            </a:r>
            <a:r>
              <a:rPr lang="en-US" dirty="0" err="1"/>
              <a:t>hlutabréfa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   30</a:t>
            </a:r>
            <a:r>
              <a:rPr lang="en-US" dirty="0"/>
              <a:t>% </a:t>
            </a:r>
            <a:r>
              <a:rPr lang="en-US" dirty="0" err="1"/>
              <a:t>innlendra</a:t>
            </a:r>
            <a:r>
              <a:rPr lang="en-US" dirty="0"/>
              <a:t> </a:t>
            </a:r>
            <a:r>
              <a:rPr lang="en-US" dirty="0" err="1"/>
              <a:t>skuldabréfa</a:t>
            </a:r>
            <a:r>
              <a:rPr lang="en-US" dirty="0"/>
              <a:t> </a:t>
            </a:r>
            <a:r>
              <a:rPr lang="en-US" dirty="0" err="1"/>
              <a:t>ríkissjóðs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   75</a:t>
            </a:r>
            <a:r>
              <a:rPr lang="en-US" dirty="0"/>
              <a:t>% HFF-</a:t>
            </a:r>
            <a:r>
              <a:rPr lang="en-US" dirty="0" err="1"/>
              <a:t>bréfa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Vegna</a:t>
            </a:r>
            <a:r>
              <a:rPr lang="en-US" dirty="0" smtClean="0"/>
              <a:t> </a:t>
            </a:r>
            <a:r>
              <a:rPr lang="en-US" dirty="0" err="1"/>
              <a:t>þessarar</a:t>
            </a:r>
            <a:r>
              <a:rPr lang="en-US" dirty="0"/>
              <a:t> </a:t>
            </a:r>
            <a:r>
              <a:rPr lang="en-US" dirty="0" err="1"/>
              <a:t>stöðu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lífeyrissjóðirnir</a:t>
            </a:r>
            <a:r>
              <a:rPr lang="en-US" dirty="0"/>
              <a:t> </a:t>
            </a:r>
            <a:r>
              <a:rPr lang="en-US" dirty="0" err="1"/>
              <a:t>veruleg</a:t>
            </a:r>
            <a:r>
              <a:rPr lang="en-US" dirty="0"/>
              <a:t> </a:t>
            </a:r>
            <a:r>
              <a:rPr lang="en-US" dirty="0" err="1"/>
              <a:t>áhrif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verðmyndun</a:t>
            </a:r>
            <a:r>
              <a:rPr lang="en-US" dirty="0"/>
              <a:t> </a:t>
            </a:r>
            <a:r>
              <a:rPr lang="en-US" dirty="0" err="1"/>
              <a:t>ýmissa</a:t>
            </a:r>
            <a:r>
              <a:rPr lang="en-US" dirty="0"/>
              <a:t> </a:t>
            </a:r>
            <a:r>
              <a:rPr lang="en-US" dirty="0" err="1"/>
              <a:t>eigna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vaxtastig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Lífeyrissjóðirnir</a:t>
            </a:r>
            <a:r>
              <a:rPr lang="en-US" dirty="0" smtClean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 smtClean="0"/>
              <a:t>ekki</a:t>
            </a:r>
            <a:r>
              <a:rPr lang="en-US" dirty="0" smtClean="0"/>
              <a:t> </a:t>
            </a:r>
            <a:r>
              <a:rPr lang="en-US" i="1" dirty="0" err="1" smtClean="0"/>
              <a:t>verðþegar</a:t>
            </a:r>
            <a:r>
              <a:rPr lang="en-US" dirty="0" smtClean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íslenska</a:t>
            </a:r>
            <a:r>
              <a:rPr lang="en-US" dirty="0"/>
              <a:t> </a:t>
            </a:r>
            <a:r>
              <a:rPr lang="en-US" dirty="0" err="1"/>
              <a:t>markaðinum</a:t>
            </a:r>
            <a:r>
              <a:rPr lang="en-US" dirty="0"/>
              <a:t>, </a:t>
            </a:r>
            <a:r>
              <a:rPr lang="en-US" dirty="0" err="1"/>
              <a:t>þ.e</a:t>
            </a:r>
            <a:r>
              <a:rPr lang="en-US" dirty="0"/>
              <a:t>. </a:t>
            </a:r>
            <a:r>
              <a:rPr lang="en-US" dirty="0" err="1"/>
              <a:t>aðili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getur</a:t>
            </a:r>
            <a:r>
              <a:rPr lang="en-US" dirty="0"/>
              <a:t> </a:t>
            </a:r>
            <a:r>
              <a:rPr lang="en-US" dirty="0" err="1"/>
              <a:t>keypt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selt</a:t>
            </a:r>
            <a:r>
              <a:rPr lang="en-US" dirty="0"/>
              <a:t> </a:t>
            </a:r>
            <a:r>
              <a:rPr lang="en-US" dirty="0" err="1"/>
              <a:t>eignir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vild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marktæk</a:t>
            </a:r>
            <a:r>
              <a:rPr lang="en-US" dirty="0"/>
              <a:t> </a:t>
            </a:r>
            <a:r>
              <a:rPr lang="en-US" dirty="0" err="1"/>
              <a:t>áhrif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verð</a:t>
            </a:r>
            <a:r>
              <a:rPr lang="en-US" dirty="0"/>
              <a:t> </a:t>
            </a:r>
            <a:r>
              <a:rPr lang="en-US" dirty="0" err="1"/>
              <a:t>þeirra</a:t>
            </a:r>
            <a:r>
              <a:rPr lang="en-US" dirty="0" smtClean="0"/>
              <a:t>.</a:t>
            </a:r>
          </a:p>
          <a:p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umsvif</a:t>
            </a:r>
            <a:r>
              <a:rPr lang="en-US" dirty="0"/>
              <a:t> </a:t>
            </a:r>
            <a:r>
              <a:rPr lang="en-US" dirty="0" err="1"/>
              <a:t>lífeyrissjóðanna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innlendum</a:t>
            </a:r>
            <a:r>
              <a:rPr lang="en-US" dirty="0"/>
              <a:t> </a:t>
            </a:r>
            <a:r>
              <a:rPr lang="en-US" dirty="0" err="1"/>
              <a:t>mörkuðum</a:t>
            </a:r>
            <a:r>
              <a:rPr lang="en-US" dirty="0"/>
              <a:t> </a:t>
            </a:r>
            <a:r>
              <a:rPr lang="en-US" dirty="0" err="1"/>
              <a:t>einnig</a:t>
            </a:r>
            <a:r>
              <a:rPr lang="en-US" dirty="0"/>
              <a:t> </a:t>
            </a:r>
            <a:r>
              <a:rPr lang="en-US" dirty="0" err="1"/>
              <a:t>áhrif</a:t>
            </a:r>
            <a:r>
              <a:rPr lang="en-US" dirty="0"/>
              <a:t> </a:t>
            </a:r>
            <a:r>
              <a:rPr lang="en-US" dirty="0" err="1" smtClean="0"/>
              <a:t>á</a:t>
            </a:r>
            <a:r>
              <a:rPr lang="en-US" dirty="0"/>
              <a:t> </a:t>
            </a:r>
            <a:r>
              <a:rPr lang="en-US" i="1" dirty="0" err="1"/>
              <a:t>seljanleika</a:t>
            </a:r>
            <a:r>
              <a:rPr lang="en-US" dirty="0"/>
              <a:t> </a:t>
            </a:r>
            <a:r>
              <a:rPr lang="en-US" dirty="0" err="1"/>
              <a:t>eigna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grundvallaratriði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verðmyndun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markaði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99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Um 5. og 6. gr. Fjármálagerningar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Lífeyrissjóði er heimilt að ávaxta fé, sem ætlað er til að veita lágmarkstryggingavernd, í innlánum við­skipta­banka og sparisjóða og fjármálagerningum, að uppfylltum </a:t>
            </a:r>
            <a:r>
              <a:rPr lang="is-IS" dirty="0" smtClean="0"/>
              <a:t>ákveðnum skilyrðum.</a:t>
            </a:r>
            <a:endParaRPr lang="is-IS" dirty="0" smtClean="0"/>
          </a:p>
          <a:p>
            <a:r>
              <a:rPr lang="is-IS" dirty="0" smtClean="0"/>
              <a:t>Eignarflokkar </a:t>
            </a:r>
            <a:r>
              <a:rPr lang="is-IS" dirty="0" smtClean="0"/>
              <a:t>eru sex (A-F) og vísað til þeirra með töluliðum</a:t>
            </a:r>
            <a:endParaRPr lang="is-IS" dirty="0" smtClean="0"/>
          </a:p>
          <a:p>
            <a:r>
              <a:rPr lang="is-IS" dirty="0" smtClean="0"/>
              <a:t>Eignarflokkar A og B skulu var að lágmarki 20% af </a:t>
            </a:r>
            <a:r>
              <a:rPr lang="is-IS" dirty="0" smtClean="0"/>
              <a:t>eignum</a:t>
            </a:r>
            <a:endParaRPr lang="is-IS" dirty="0" smtClean="0"/>
          </a:p>
          <a:p>
            <a:r>
              <a:rPr lang="is-IS" dirty="0" smtClean="0"/>
              <a:t>Eignir </a:t>
            </a:r>
            <a:r>
              <a:rPr lang="is-IS" dirty="0"/>
              <a:t>skv. 3.–6. </a:t>
            </a:r>
            <a:r>
              <a:rPr lang="is-IS" dirty="0" err="1"/>
              <a:t>tölul</a:t>
            </a:r>
            <a:r>
              <a:rPr lang="is-IS" dirty="0"/>
              <a:t>. </a:t>
            </a:r>
            <a:r>
              <a:rPr lang="is-IS" dirty="0" smtClean="0"/>
              <a:t>(C-F) skulu </a:t>
            </a:r>
            <a:r>
              <a:rPr lang="is-IS" dirty="0"/>
              <a:t>samanlagt vera innan við 80% heildareigna. </a:t>
            </a:r>
            <a:endParaRPr lang="is-IS" dirty="0" smtClean="0"/>
          </a:p>
          <a:p>
            <a:r>
              <a:rPr lang="is-IS" dirty="0"/>
              <a:t>Eignir skv. 4.–6. </a:t>
            </a:r>
            <a:r>
              <a:rPr lang="is-IS" dirty="0" err="1"/>
              <a:t>tölul</a:t>
            </a:r>
            <a:r>
              <a:rPr lang="is-IS" dirty="0"/>
              <a:t>. </a:t>
            </a:r>
            <a:r>
              <a:rPr lang="is-IS" dirty="0" smtClean="0"/>
              <a:t>(D-F) skulu </a:t>
            </a:r>
            <a:r>
              <a:rPr lang="is-IS" dirty="0"/>
              <a:t>samanlagt vera innan við 60% heildareigna. </a:t>
            </a:r>
            <a:endParaRPr lang="is-IS" dirty="0" smtClean="0"/>
          </a:p>
          <a:p>
            <a:r>
              <a:rPr lang="is-IS" dirty="0"/>
              <a:t>Eignir skv. 6. </a:t>
            </a:r>
            <a:r>
              <a:rPr lang="is-IS" dirty="0" err="1"/>
              <a:t>tölul</a:t>
            </a:r>
            <a:r>
              <a:rPr lang="is-IS" dirty="0"/>
              <a:t>. </a:t>
            </a:r>
            <a:r>
              <a:rPr lang="is-IS" dirty="0" smtClean="0"/>
              <a:t>(F) skulu </a:t>
            </a:r>
            <a:r>
              <a:rPr lang="is-IS" dirty="0"/>
              <a:t>samanlagt vera innan við 10% heildareigna. </a:t>
            </a:r>
          </a:p>
        </p:txBody>
      </p:sp>
    </p:spTree>
    <p:extLst>
      <p:ext uri="{BB962C8B-B14F-4D97-AF65-F5344CB8AC3E}">
        <p14:creationId xmlns:p14="http://schemas.microsoft.com/office/powerpoint/2010/main" val="256176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Tilefni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nauðsyn</a:t>
            </a:r>
            <a:r>
              <a:rPr lang="en-US" dirty="0"/>
              <a:t> </a:t>
            </a:r>
            <a:r>
              <a:rPr lang="en-US" dirty="0" err="1"/>
              <a:t>breytinga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Talsverð</a:t>
            </a:r>
            <a:r>
              <a:rPr lang="en-US" dirty="0"/>
              <a:t> </a:t>
            </a:r>
            <a:r>
              <a:rPr lang="en-US" dirty="0" err="1"/>
              <a:t>umræða</a:t>
            </a:r>
            <a:r>
              <a:rPr lang="en-US" dirty="0"/>
              <a:t> </a:t>
            </a:r>
            <a:r>
              <a:rPr lang="en-US" dirty="0" err="1"/>
              <a:t>hefur</a:t>
            </a:r>
            <a:r>
              <a:rPr lang="en-US" dirty="0"/>
              <a:t> </a:t>
            </a:r>
            <a:r>
              <a:rPr lang="en-US" dirty="0" err="1" smtClean="0"/>
              <a:t>verið</a:t>
            </a:r>
            <a:r>
              <a:rPr lang="en-US" dirty="0" smtClean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liðnum</a:t>
            </a:r>
            <a:r>
              <a:rPr lang="en-US" dirty="0"/>
              <a:t> </a:t>
            </a:r>
            <a:r>
              <a:rPr lang="en-US" dirty="0" err="1"/>
              <a:t>missirum</a:t>
            </a:r>
            <a:r>
              <a:rPr lang="en-US" dirty="0"/>
              <a:t> um </a:t>
            </a:r>
            <a:r>
              <a:rPr lang="en-US" dirty="0" err="1"/>
              <a:t>fjárfestingar</a:t>
            </a:r>
            <a:r>
              <a:rPr lang="en-US" dirty="0"/>
              <a:t> </a:t>
            </a:r>
            <a:r>
              <a:rPr lang="en-US" dirty="0" err="1"/>
              <a:t>lífeyrissjóðanna</a:t>
            </a:r>
            <a:r>
              <a:rPr lang="en-US" dirty="0"/>
              <a:t>, </a:t>
            </a:r>
            <a:r>
              <a:rPr lang="en-US" dirty="0" err="1"/>
              <a:t>sérstaklega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kjölfar</a:t>
            </a:r>
            <a:r>
              <a:rPr lang="en-US" dirty="0"/>
              <a:t> </a:t>
            </a:r>
            <a:r>
              <a:rPr lang="en-US" dirty="0" err="1"/>
              <a:t>hrunsins</a:t>
            </a:r>
            <a:r>
              <a:rPr lang="en-US" dirty="0" smtClean="0"/>
              <a:t>.</a:t>
            </a:r>
          </a:p>
          <a:p>
            <a:r>
              <a:rPr lang="en-US" dirty="0" err="1"/>
              <a:t>L</a:t>
            </a:r>
            <a:r>
              <a:rPr lang="en-US" dirty="0" err="1" smtClean="0"/>
              <a:t>ífeyrissjóðakerfið</a:t>
            </a:r>
            <a:r>
              <a:rPr lang="en-US" dirty="0" smtClean="0"/>
              <a:t> </a:t>
            </a:r>
            <a:r>
              <a:rPr lang="en-US" dirty="0" err="1" smtClean="0"/>
              <a:t>hefur</a:t>
            </a:r>
            <a:r>
              <a:rPr lang="en-US" dirty="0" smtClean="0"/>
              <a:t> </a:t>
            </a:r>
            <a:r>
              <a:rPr lang="en-US" dirty="0" err="1" smtClean="0"/>
              <a:t>vaxið</a:t>
            </a:r>
            <a:r>
              <a:rPr lang="en-US" dirty="0" smtClean="0"/>
              <a:t> </a:t>
            </a:r>
            <a:r>
              <a:rPr lang="en-US" dirty="0" err="1"/>
              <a:t>mjög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umsvifum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</a:t>
            </a:r>
            <a:r>
              <a:rPr lang="en-US" dirty="0" err="1"/>
              <a:t>því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skylduaðild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komið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smtClean="0"/>
              <a:t>1969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samhliða</a:t>
            </a:r>
            <a:r>
              <a:rPr lang="en-US" dirty="0"/>
              <a:t> </a:t>
            </a:r>
            <a:r>
              <a:rPr lang="en-US" dirty="0" err="1"/>
              <a:t>þeim</a:t>
            </a:r>
            <a:r>
              <a:rPr lang="en-US" dirty="0"/>
              <a:t> </a:t>
            </a:r>
            <a:r>
              <a:rPr lang="en-US" dirty="0" err="1"/>
              <a:t>vexti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áhrif</a:t>
            </a:r>
            <a:r>
              <a:rPr lang="en-US" dirty="0"/>
              <a:t> </a:t>
            </a:r>
            <a:r>
              <a:rPr lang="en-US" dirty="0" err="1"/>
              <a:t>lífeyrissjóðanna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íslenskt</a:t>
            </a:r>
            <a:r>
              <a:rPr lang="en-US" dirty="0"/>
              <a:t> </a:t>
            </a:r>
            <a:r>
              <a:rPr lang="en-US" dirty="0" err="1"/>
              <a:t>efnahagslíf</a:t>
            </a:r>
            <a:r>
              <a:rPr lang="en-US" dirty="0"/>
              <a:t> </a:t>
            </a:r>
            <a:r>
              <a:rPr lang="en-US" dirty="0" err="1"/>
              <a:t>aukist</a:t>
            </a:r>
            <a:r>
              <a:rPr lang="en-US" dirty="0" smtClean="0"/>
              <a:t>.</a:t>
            </a:r>
          </a:p>
          <a:p>
            <a:r>
              <a:rPr lang="is-IS" dirty="0" smtClean="0"/>
              <a:t>Úttektarnefnd </a:t>
            </a:r>
            <a:r>
              <a:rPr lang="en-US" dirty="0" err="1" smtClean="0"/>
              <a:t>Landssamtaka</a:t>
            </a:r>
            <a:r>
              <a:rPr lang="en-US" dirty="0" smtClean="0"/>
              <a:t> </a:t>
            </a:r>
            <a:r>
              <a:rPr lang="en-US" dirty="0" err="1"/>
              <a:t>lífeyrissjóða</a:t>
            </a:r>
            <a:r>
              <a:rPr lang="en-US" dirty="0"/>
              <a:t> </a:t>
            </a:r>
            <a:r>
              <a:rPr lang="en-US" dirty="0" err="1" smtClean="0"/>
              <a:t>gerði</a:t>
            </a:r>
            <a:r>
              <a:rPr lang="en-US" dirty="0" smtClean="0"/>
              <a:t> </a:t>
            </a:r>
            <a:r>
              <a:rPr lang="en-US" dirty="0" err="1"/>
              <a:t>athugasemdir</a:t>
            </a:r>
            <a:r>
              <a:rPr lang="en-US" dirty="0"/>
              <a:t> </a:t>
            </a:r>
            <a:r>
              <a:rPr lang="en-US" dirty="0" err="1" smtClean="0"/>
              <a:t>fjárfestingarheimildir</a:t>
            </a:r>
            <a:r>
              <a:rPr lang="en-US" dirty="0" smtClean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lutu</a:t>
            </a:r>
            <a:r>
              <a:rPr lang="en-US" dirty="0"/>
              <a:t> </a:t>
            </a:r>
            <a:r>
              <a:rPr lang="en-US" dirty="0" err="1"/>
              <a:t>bæði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framsetningu</a:t>
            </a:r>
            <a:r>
              <a:rPr lang="en-US" dirty="0"/>
              <a:t> </a:t>
            </a:r>
            <a:r>
              <a:rPr lang="en-US" dirty="0" err="1"/>
              <a:t>þeirra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efni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hefur</a:t>
            </a:r>
            <a:r>
              <a:rPr lang="en-US" dirty="0"/>
              <a:t> </a:t>
            </a:r>
            <a:r>
              <a:rPr lang="en-US" dirty="0" err="1"/>
              <a:t>legið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um </a:t>
            </a:r>
            <a:r>
              <a:rPr lang="en-US" dirty="0" err="1"/>
              <a:t>nokkurt</a:t>
            </a:r>
            <a:r>
              <a:rPr lang="en-US" dirty="0"/>
              <a:t> </a:t>
            </a:r>
            <a:r>
              <a:rPr lang="en-US" dirty="0" err="1"/>
              <a:t>skeið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ýmissa</a:t>
            </a:r>
            <a:r>
              <a:rPr lang="en-US" dirty="0"/>
              <a:t> </a:t>
            </a:r>
            <a:r>
              <a:rPr lang="en-US" dirty="0" err="1"/>
              <a:t>lagfæringa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þörf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ákvæðum</a:t>
            </a:r>
            <a:r>
              <a:rPr lang="en-US" dirty="0"/>
              <a:t> um </a:t>
            </a:r>
            <a:r>
              <a:rPr lang="en-US" dirty="0" err="1"/>
              <a:t>fjárfestingarheimildir</a:t>
            </a:r>
            <a:r>
              <a:rPr lang="en-US" dirty="0"/>
              <a:t>, </a:t>
            </a:r>
            <a:r>
              <a:rPr lang="en-US" dirty="0" err="1"/>
              <a:t>m.a.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tryggja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samræmis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gætt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hugtakanotkun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löggjöf</a:t>
            </a:r>
            <a:r>
              <a:rPr lang="en-US" dirty="0"/>
              <a:t> um </a:t>
            </a:r>
            <a:r>
              <a:rPr lang="en-US" dirty="0" err="1"/>
              <a:t>eftirlitsskylda</a:t>
            </a:r>
            <a:r>
              <a:rPr lang="en-US" dirty="0"/>
              <a:t> </a:t>
            </a:r>
            <a:r>
              <a:rPr lang="en-US" dirty="0" err="1"/>
              <a:t>aðila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fjármálamarkaði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Það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tilefni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nauðsynlegt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</a:t>
            </a:r>
            <a:r>
              <a:rPr lang="en-US" dirty="0" err="1" smtClean="0"/>
              <a:t>breytingar</a:t>
            </a:r>
            <a:r>
              <a:rPr lang="en-US" dirty="0" smtClean="0"/>
              <a:t> </a:t>
            </a:r>
            <a:r>
              <a:rPr lang="is-IS" dirty="0" smtClean="0"/>
              <a:t>á fjárfestingarheimildum lífeyrissjóða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5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Eignarflokkar A </a:t>
            </a:r>
            <a:r>
              <a:rPr lang="is-IS" dirty="0" smtClean="0"/>
              <a:t>- </a:t>
            </a:r>
            <a:r>
              <a:rPr lang="is-IS" dirty="0" smtClean="0"/>
              <a:t>B      &gt; 20%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/>
              <a:t>1.     </a:t>
            </a:r>
            <a:r>
              <a:rPr lang="is-IS" i="1" dirty="0"/>
              <a:t>Eignaflokkur A.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Fjármálagerningar sem aðildarríki Efnahags- og framfarastofnunarinnar (OECD) eða aðildarríki Evrópska efnahagssvæðisins eða Færeyjar gefa út eða ábyrgjast. </a:t>
            </a:r>
            <a:br>
              <a:rPr lang="is-IS" dirty="0"/>
            </a:br>
            <a:r>
              <a:rPr lang="is-IS" dirty="0"/>
              <a:t>      b.    Skuldabréf tryggð með veði í fasteign, enda fari veðhlutfall ekki umfram 75% af markaðsvirði íbúðarhúsnæðis eða 50% af markaðsvirði annarra fasteigna við lánveitingu. </a:t>
            </a:r>
            <a:br>
              <a:rPr lang="is-IS" dirty="0"/>
            </a:br>
            <a:r>
              <a:rPr lang="is-IS" dirty="0"/>
              <a:t>    2.     </a:t>
            </a:r>
            <a:r>
              <a:rPr lang="is-IS" i="1" dirty="0"/>
              <a:t>Eignaflokkur B.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Fjármálagerningar sem sveitarfélög eða Lánasjóður sveitarfélaga </a:t>
            </a:r>
            <a:r>
              <a:rPr lang="is-IS" dirty="0" err="1"/>
              <a:t>ohf</a:t>
            </a:r>
            <a:r>
              <a:rPr lang="is-IS" dirty="0"/>
              <a:t>. gefa út eða ábyrgjast. </a:t>
            </a:r>
            <a:br>
              <a:rPr lang="is-IS" dirty="0"/>
            </a:br>
            <a:r>
              <a:rPr lang="is-IS" dirty="0"/>
              <a:t>      b.    Innlán við­skipta­banka og sparisjóða. </a:t>
            </a:r>
            <a:br>
              <a:rPr lang="is-IS" dirty="0"/>
            </a:br>
            <a:r>
              <a:rPr lang="is-IS" dirty="0"/>
              <a:t>      c.    Skuldabréf samkvæmt lögum um sértryggð skuldabréf og samsvarandi skuldabréf útgefin í ríki innan Evrópska efnahagssvæðisins, í aðildarríki stofnsamnings Fríverslunarsamtaka Evrópu eða í Færeyjum. </a:t>
            </a:r>
          </a:p>
        </p:txBody>
      </p:sp>
    </p:spTree>
    <p:extLst>
      <p:ext uri="{BB962C8B-B14F-4D97-AF65-F5344CB8AC3E}">
        <p14:creationId xmlns:p14="http://schemas.microsoft.com/office/powerpoint/2010/main" val="81360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Eignarflokkur F        &lt;10%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s-IS" dirty="0"/>
              <a:t>  6.     </a:t>
            </a:r>
            <a:r>
              <a:rPr lang="is-IS" i="1" dirty="0"/>
              <a:t>Eignaflokkur F.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Afleiður, enda sé viðmið þeirra fjárfestingarheimildir samkvæmt þessari grein, neysluverðsvísitölur, verðbréfavísitölur, vextir eða gengi erlendra gjaldmiðla. </a:t>
            </a:r>
            <a:br>
              <a:rPr lang="is-IS" dirty="0"/>
            </a:br>
            <a:r>
              <a:rPr lang="is-IS" dirty="0"/>
              <a:t>      b.    Aðrir fjármálagerningar, þó ekki afleiður. </a:t>
            </a:r>
            <a:endParaRPr lang="is-IS" dirty="0" smtClean="0"/>
          </a:p>
          <a:p>
            <a:endParaRPr lang="is-IS" dirty="0"/>
          </a:p>
          <a:p>
            <a:r>
              <a:rPr lang="en-US" dirty="0" smtClean="0"/>
              <a:t>1</a:t>
            </a:r>
            <a:r>
              <a:rPr lang="en-US" dirty="0"/>
              <a:t>. mgr. </a:t>
            </a:r>
            <a:r>
              <a:rPr lang="en-US" dirty="0" err="1"/>
              <a:t>greinarinnar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kveðið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um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lífeyrissjóði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ein­göngu</a:t>
            </a:r>
            <a:r>
              <a:rPr lang="en-US" dirty="0"/>
              <a:t> </a:t>
            </a:r>
            <a:r>
              <a:rPr lang="en-US" dirty="0" err="1"/>
              <a:t>heimilt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binda</a:t>
            </a:r>
            <a:r>
              <a:rPr lang="en-US" dirty="0"/>
              <a:t> </a:t>
            </a:r>
            <a:r>
              <a:rPr lang="en-US" dirty="0" err="1"/>
              <a:t>fé</a:t>
            </a:r>
            <a:r>
              <a:rPr lang="en-US" dirty="0"/>
              <a:t> </a:t>
            </a:r>
            <a:r>
              <a:rPr lang="en-US" dirty="0" err="1"/>
              <a:t>sjóðsins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ætlað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standa</a:t>
            </a:r>
            <a:r>
              <a:rPr lang="en-US" dirty="0"/>
              <a:t> </a:t>
            </a:r>
            <a:r>
              <a:rPr lang="en-US" dirty="0" err="1"/>
              <a:t>undir</a:t>
            </a:r>
            <a:r>
              <a:rPr lang="en-US" dirty="0"/>
              <a:t> </a:t>
            </a:r>
            <a:r>
              <a:rPr lang="en-US" dirty="0" err="1"/>
              <a:t>lágmarkstryggingavernd</a:t>
            </a:r>
            <a:r>
              <a:rPr lang="en-US" dirty="0"/>
              <a:t>,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innlánum</a:t>
            </a:r>
            <a:r>
              <a:rPr lang="en-US" dirty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b="1" dirty="0" err="1"/>
              <a:t>fjármálagerningum</a:t>
            </a:r>
            <a:r>
              <a:rPr lang="en-US" dirty="0"/>
              <a:t>. </a:t>
            </a:r>
            <a:r>
              <a:rPr lang="en-US" dirty="0" err="1"/>
              <a:t>Ákvæðið</a:t>
            </a:r>
            <a:r>
              <a:rPr lang="en-US" dirty="0"/>
              <a:t> </a:t>
            </a:r>
            <a:r>
              <a:rPr lang="en-US" dirty="0" err="1"/>
              <a:t>samsvarar</a:t>
            </a:r>
            <a:r>
              <a:rPr lang="en-US" dirty="0"/>
              <a:t> 1. mgr. 20. gr. </a:t>
            </a:r>
            <a:r>
              <a:rPr lang="en-US" dirty="0" err="1"/>
              <a:t>gildandi</a:t>
            </a:r>
            <a:r>
              <a:rPr lang="en-US" dirty="0"/>
              <a:t> </a:t>
            </a:r>
            <a:r>
              <a:rPr lang="en-US" dirty="0" err="1"/>
              <a:t>laga</a:t>
            </a:r>
            <a:r>
              <a:rPr lang="en-US" dirty="0"/>
              <a:t> en </a:t>
            </a:r>
            <a:r>
              <a:rPr lang="en-US" dirty="0" err="1"/>
              <a:t>tillit</a:t>
            </a:r>
            <a:r>
              <a:rPr lang="en-US" dirty="0"/>
              <a:t> </a:t>
            </a:r>
            <a:r>
              <a:rPr lang="en-US" dirty="0" err="1"/>
              <a:t>hefur</a:t>
            </a:r>
            <a:r>
              <a:rPr lang="en-US" dirty="0"/>
              <a:t> </a:t>
            </a:r>
            <a:r>
              <a:rPr lang="en-US" dirty="0" err="1"/>
              <a:t>verið</a:t>
            </a:r>
            <a:r>
              <a:rPr lang="en-US" dirty="0"/>
              <a:t> </a:t>
            </a:r>
            <a:r>
              <a:rPr lang="en-US" dirty="0" err="1"/>
              <a:t>tekið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breyttrar</a:t>
            </a:r>
            <a:r>
              <a:rPr lang="en-US" dirty="0"/>
              <a:t> </a:t>
            </a:r>
            <a:r>
              <a:rPr lang="en-US" dirty="0" err="1"/>
              <a:t>hugtakanotkunar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lögum</a:t>
            </a:r>
            <a:r>
              <a:rPr lang="en-US" dirty="0"/>
              <a:t> um </a:t>
            </a:r>
            <a:r>
              <a:rPr lang="en-US" dirty="0" err="1"/>
              <a:t>verðbréfaviðskipti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Þannig</a:t>
            </a:r>
            <a:r>
              <a:rPr lang="en-US" dirty="0" smtClean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talað</a:t>
            </a:r>
            <a:r>
              <a:rPr lang="en-US" dirty="0"/>
              <a:t> um </a:t>
            </a:r>
            <a:r>
              <a:rPr lang="en-US" dirty="0" err="1"/>
              <a:t>fjármálagerninga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stað</a:t>
            </a:r>
            <a:r>
              <a:rPr lang="en-US" dirty="0"/>
              <a:t> </a:t>
            </a:r>
            <a:r>
              <a:rPr lang="en-US" dirty="0" err="1"/>
              <a:t>verðbréfa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nær</a:t>
            </a:r>
            <a:r>
              <a:rPr lang="en-US" dirty="0"/>
              <a:t> </a:t>
            </a:r>
            <a:r>
              <a:rPr lang="en-US" dirty="0" err="1"/>
              <a:t>hugtakið</a:t>
            </a:r>
            <a:r>
              <a:rPr lang="en-US" dirty="0"/>
              <a:t> </a:t>
            </a:r>
            <a:r>
              <a:rPr lang="en-US" dirty="0" err="1"/>
              <a:t>yfir</a:t>
            </a:r>
            <a:r>
              <a:rPr lang="en-US" dirty="0"/>
              <a:t> </a:t>
            </a:r>
            <a:r>
              <a:rPr lang="en-US" dirty="0" err="1"/>
              <a:t>allar</a:t>
            </a:r>
            <a:r>
              <a:rPr lang="en-US" dirty="0"/>
              <a:t> </a:t>
            </a:r>
            <a:r>
              <a:rPr lang="en-US" dirty="0" err="1"/>
              <a:t>þær</a:t>
            </a:r>
            <a:r>
              <a:rPr lang="en-US" dirty="0"/>
              <a:t> </a:t>
            </a:r>
            <a:r>
              <a:rPr lang="en-US" dirty="0" err="1"/>
              <a:t>eignir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lífeyrissjóðum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heimilt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binda</a:t>
            </a:r>
            <a:r>
              <a:rPr lang="en-US" dirty="0"/>
              <a:t> </a:t>
            </a:r>
            <a:r>
              <a:rPr lang="en-US" dirty="0" err="1"/>
              <a:t>fé</a:t>
            </a:r>
            <a:r>
              <a:rPr lang="en-US" dirty="0"/>
              <a:t> </a:t>
            </a:r>
            <a:r>
              <a:rPr lang="en-US" dirty="0" err="1"/>
              <a:t>sitt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talin</a:t>
            </a:r>
            <a:r>
              <a:rPr lang="en-US" dirty="0"/>
              <a:t> </a:t>
            </a:r>
            <a:r>
              <a:rPr lang="en-US" dirty="0" err="1"/>
              <a:t>hefðbundin</a:t>
            </a:r>
            <a:r>
              <a:rPr lang="en-US" dirty="0"/>
              <a:t> </a:t>
            </a:r>
            <a:r>
              <a:rPr lang="en-US" dirty="0" err="1"/>
              <a:t>innlán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nefnd</a:t>
            </a:r>
            <a:r>
              <a:rPr lang="en-US" dirty="0"/>
              <a:t> </a:t>
            </a:r>
            <a:r>
              <a:rPr lang="en-US" dirty="0" err="1"/>
              <a:t>sérstaklega</a:t>
            </a:r>
            <a:r>
              <a:rPr lang="en-US" dirty="0"/>
              <a:t>. </a:t>
            </a:r>
            <a:r>
              <a:rPr lang="is-IS" dirty="0"/>
              <a:t/>
            </a:r>
            <a:br>
              <a:rPr lang="is-IS" dirty="0"/>
            </a:br>
            <a:endParaRPr lang="is-IS" dirty="0"/>
          </a:p>
          <a:p>
            <a:r>
              <a:rPr lang="is-IS" dirty="0" smtClean="0"/>
              <a:t>Aðrir fjármálagerningar opnar á þann möguleika að nýjar tegundir geti orðið hluti af eignasöfnum lífeyrissjóða en mælt er fyrir um að slíkar eignir verði ekki hærri en 10% af eignum</a:t>
            </a:r>
          </a:p>
        </p:txBody>
      </p:sp>
    </p:spTree>
    <p:extLst>
      <p:ext uri="{BB962C8B-B14F-4D97-AF65-F5344CB8AC3E}">
        <p14:creationId xmlns:p14="http://schemas.microsoft.com/office/powerpoint/2010/main" val="3707479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Eignarflokkar D – F      &lt; 60%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  4.     </a:t>
            </a:r>
            <a:r>
              <a:rPr lang="is-IS" i="1" dirty="0"/>
              <a:t>Eignaflokkur D.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Skuldabréf og peningamarkaðsskjöl félaga. </a:t>
            </a:r>
            <a:br>
              <a:rPr lang="is-IS" dirty="0"/>
            </a:br>
            <a:r>
              <a:rPr lang="is-IS" dirty="0"/>
              <a:t>      b.    Skuldabréf og peningamarkaðsskjöl annarra sjóða um sam­eigin­lega fjárfestingu. </a:t>
            </a:r>
            <a:br>
              <a:rPr lang="is-IS" dirty="0"/>
            </a:br>
            <a:r>
              <a:rPr lang="is-IS" dirty="0"/>
              <a:t>    5.     </a:t>
            </a:r>
            <a:r>
              <a:rPr lang="is-IS" i="1" dirty="0"/>
              <a:t>Eignaflokkur E.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Hlutabréf félaga. </a:t>
            </a:r>
            <a:br>
              <a:rPr lang="is-IS" dirty="0"/>
            </a:br>
            <a:r>
              <a:rPr lang="is-IS" dirty="0"/>
              <a:t>      b.    Hlutir eða hlutdeildarskírteini annarra sjóða um sam­eigin­lega fjárfestingu. </a:t>
            </a:r>
            <a:br>
              <a:rPr lang="is-IS" dirty="0"/>
            </a:br>
            <a:r>
              <a:rPr lang="is-IS" dirty="0"/>
              <a:t>    6.     </a:t>
            </a:r>
            <a:r>
              <a:rPr lang="is-IS" i="1" dirty="0"/>
              <a:t>Eignaflokkur F.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Afleiður, enda sé viðmið þeirra fjárfestingarheimildir samkvæmt þessari grein, neysluverðsvísitölur, verðbréfavísitölur, vextir eða gengi erlendra gjaldmiðla. </a:t>
            </a:r>
            <a:br>
              <a:rPr lang="is-IS" dirty="0"/>
            </a:br>
            <a:r>
              <a:rPr lang="is-IS" dirty="0"/>
              <a:t>      b.    Aðrir fjármálagerningar, þó ekki afleiður. </a:t>
            </a:r>
          </a:p>
        </p:txBody>
      </p:sp>
    </p:spTree>
    <p:extLst>
      <p:ext uri="{BB962C8B-B14F-4D97-AF65-F5344CB8AC3E}">
        <p14:creationId xmlns:p14="http://schemas.microsoft.com/office/powerpoint/2010/main" val="263591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err="1" smtClean="0"/>
              <a:t>Eingarflokkar</a:t>
            </a:r>
            <a:r>
              <a:rPr lang="is-IS" dirty="0" smtClean="0"/>
              <a:t> C – F       &lt;80%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/>
              <a:t>  3.     </a:t>
            </a:r>
            <a:r>
              <a:rPr lang="is-IS" i="1" dirty="0"/>
              <a:t>Eignaflokkur C.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Skuldabréf og peningamarkaðsskjöl útgefin af lánastofnunum og vátryggingafélögum, að undanskildum kröfum sem um hefur verið samið að víki fyrir öllum öðrum kröfum. </a:t>
            </a:r>
            <a:br>
              <a:rPr lang="is-IS" dirty="0"/>
            </a:br>
            <a:r>
              <a:rPr lang="is-IS" dirty="0"/>
              <a:t>      b.    Hlutir eða hlutdeildarskírteini verðbréfasjóða samkvæmt lögum um verðbréfasjóði, fjárfestingarsjóði og fagfjárfestasjóði eða tilskipun 2009/65/EB um samræmingu á lögum og stjórnsýslufyrirmælum að því er varðar verðbréfasjóði (UCITS). </a:t>
            </a:r>
            <a:br>
              <a:rPr lang="is-IS" dirty="0"/>
            </a:br>
            <a:r>
              <a:rPr lang="is-IS" dirty="0"/>
              <a:t>    4.     </a:t>
            </a:r>
            <a:r>
              <a:rPr lang="is-IS" i="1" dirty="0"/>
              <a:t>Eignaflokkur D.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Skuldabréf og peningamarkaðsskjöl félaga. </a:t>
            </a:r>
            <a:br>
              <a:rPr lang="is-IS" dirty="0"/>
            </a:br>
            <a:r>
              <a:rPr lang="is-IS" dirty="0"/>
              <a:t>      b.    Skuldabréf og peningamarkaðsskjöl annarra sjóða um sam­eigin­lega fjárfestingu. </a:t>
            </a:r>
            <a:br>
              <a:rPr lang="is-IS" dirty="0"/>
            </a:br>
            <a:r>
              <a:rPr lang="is-IS" dirty="0"/>
              <a:t>    5.     </a:t>
            </a:r>
            <a:r>
              <a:rPr lang="is-IS" i="1" dirty="0"/>
              <a:t>Eignaflokkur E.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Hlutabréf félaga. </a:t>
            </a:r>
            <a:br>
              <a:rPr lang="is-IS" dirty="0"/>
            </a:br>
            <a:r>
              <a:rPr lang="is-IS" dirty="0"/>
              <a:t>      b.    Hlutir eða hlutdeildarskírteini annarra sjóða um sam­eigin­lega fjárfestingu. </a:t>
            </a:r>
            <a:br>
              <a:rPr lang="is-IS" dirty="0"/>
            </a:br>
            <a:r>
              <a:rPr lang="is-IS" dirty="0"/>
              <a:t>    6.     </a:t>
            </a:r>
            <a:r>
              <a:rPr lang="is-IS" i="1" dirty="0"/>
              <a:t>Eignaflokkur F.</a:t>
            </a:r>
            <a:r>
              <a:rPr lang="is-IS" dirty="0"/>
              <a:t> </a:t>
            </a:r>
            <a:br>
              <a:rPr lang="is-IS" dirty="0"/>
            </a:br>
            <a:r>
              <a:rPr lang="is-IS" dirty="0"/>
              <a:t>      a.    Afleiður, enda sé viðmið þeirra fjárfestingarheimildir samkvæmt þessari grein, neysluverðsvísitölur, verðbréfavísitölur, vextir eða gengi erlendra gjaldmiðla. </a:t>
            </a:r>
            <a:br>
              <a:rPr lang="is-IS" dirty="0"/>
            </a:br>
            <a:r>
              <a:rPr lang="is-IS" dirty="0"/>
              <a:t>      b.    Aðrir fjármálagerningar, þó ekki afleiður. </a:t>
            </a:r>
            <a:br>
              <a:rPr lang="is-IS" dirty="0"/>
            </a:b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019131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Um 6. gr. Skráningarkröfur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74982"/>
            <a:ext cx="9720073" cy="4572000"/>
          </a:xfrm>
        </p:spPr>
        <p:txBody>
          <a:bodyPr>
            <a:normAutofit fontScale="92500"/>
          </a:bodyPr>
          <a:lstStyle/>
          <a:p>
            <a:r>
              <a:rPr lang="is-IS" dirty="0"/>
              <a:t>Fjármálagerningar skv. 2.–6. </a:t>
            </a:r>
            <a:r>
              <a:rPr lang="is-IS" dirty="0" err="1"/>
              <a:t>tölul</a:t>
            </a:r>
            <a:r>
              <a:rPr lang="is-IS" dirty="0"/>
              <a:t>. 2. mgr. 36. gr. a skulu skráðir á skipulegum verðbréfamarkaði innan aðildarríkja OECD eða ríkja Evrópska efnahagssvæðisins, sem starfar reglulega, er opinn almenningi og viðurkenndur á þann hátt sem Fjármálaeftirlitið metur gildan, eða markaði utan ríkja OECD eða ríkja Evrópska efnahagssvæðisins, enda hafi Fjármálaeftirlitið viðurkennt hann. Þrátt fyrir 1. </a:t>
            </a:r>
            <a:r>
              <a:rPr lang="is-IS" dirty="0" err="1"/>
              <a:t>málsl</a:t>
            </a:r>
            <a:r>
              <a:rPr lang="is-IS" dirty="0"/>
              <a:t>. er lífeyrissjóðum heimilt að fjárfesta í hlutum og hlutdeildarskírteinum sjóða um sam­eigin­lega fjárfestingu ef kveðið er á um heimild til innlausnar þeirra að kröfu lífeyrissjóðsins á hverjum tíma</a:t>
            </a:r>
            <a:r>
              <a:rPr lang="is-IS" dirty="0" smtClean="0"/>
              <a:t>.</a:t>
            </a:r>
          </a:p>
          <a:p>
            <a:r>
              <a:rPr lang="is-IS" dirty="0"/>
              <a:t>Þrátt fyrir 2. mgr. er lífeyrissjóði heimilt að binda allt að 20% heildareigna í fjármálagerningum sem </a:t>
            </a:r>
            <a:r>
              <a:rPr lang="is-IS" b="1" dirty="0"/>
              <a:t>ekki</a:t>
            </a:r>
            <a:r>
              <a:rPr lang="is-IS" dirty="0"/>
              <a:t> eru skráðir á skipulegum verðbréfamarkaði. Að því viðbættu er heimilt að binda allt að 5% heildareigna í fjármálagerningum sem eru skráðir á </a:t>
            </a:r>
            <a:r>
              <a:rPr lang="is-IS" b="1" dirty="0"/>
              <a:t>markaðstorg fjármálagerninga</a:t>
            </a:r>
            <a:r>
              <a:rPr lang="is-IS" dirty="0"/>
              <a:t> (MTF) í ríkjum Evrópska efnahagssvæðisins, sem starfar reglulega, er opið almenningi og viðurkennt á þann hátt sem Fjármálaeftirlitið metur gildan</a:t>
            </a:r>
            <a:r>
              <a:rPr lang="is-IS" dirty="0" smtClean="0"/>
              <a:t>.</a:t>
            </a:r>
          </a:p>
          <a:p>
            <a:r>
              <a:rPr lang="is-IS" dirty="0"/>
              <a:t>Fjármálagerningar sem ekki eru skráðir á skipulegum verðbréfamarkaði skulu gefnir út af aðilum innan aðildarríkja OECD eða ríkja Evrópska efnahagssvæðisins.</a:t>
            </a:r>
          </a:p>
        </p:txBody>
      </p:sp>
    </p:spTree>
    <p:extLst>
      <p:ext uri="{BB962C8B-B14F-4D97-AF65-F5344CB8AC3E}">
        <p14:creationId xmlns:p14="http://schemas.microsoft.com/office/powerpoint/2010/main" val="731236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Sérstakt ákvæði um Afleiður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Séu afleiður skv. 6. </a:t>
            </a:r>
            <a:r>
              <a:rPr lang="is-IS" dirty="0" err="1"/>
              <a:t>tölul</a:t>
            </a:r>
            <a:r>
              <a:rPr lang="is-IS" dirty="0"/>
              <a:t>. 1. mgr. 36. gr. a ekki skráðar á skipulegum verðbréfamarkaði skal mótaðili lífeyrissjóðs lúta eftirliti sem Fjármálaeftirlitið metur gilt. </a:t>
            </a:r>
            <a:endParaRPr lang="is-IS" dirty="0" smtClean="0"/>
          </a:p>
          <a:p>
            <a:r>
              <a:rPr lang="is-IS" dirty="0" smtClean="0"/>
              <a:t>Þá </a:t>
            </a:r>
            <a:r>
              <a:rPr lang="is-IS" dirty="0"/>
              <a:t>skal vera unnt að reikna verðmæti slíkra samninga daglega með áreiðanlegum hætti og skal tryggt að unnt sé að selja slíka samninga samdægurs á raunvirði hverju </a:t>
            </a:r>
            <a:r>
              <a:rPr lang="is-IS" dirty="0" smtClean="0"/>
              <a:t>sinni.</a:t>
            </a:r>
          </a:p>
          <a:p>
            <a:endParaRPr lang="is-IS" dirty="0"/>
          </a:p>
          <a:p>
            <a:r>
              <a:rPr lang="is-IS" dirty="0" smtClean="0"/>
              <a:t>Ákvæði þess efnis að </a:t>
            </a:r>
            <a:r>
              <a:rPr lang="en-US" dirty="0" err="1" smtClean="0"/>
              <a:t>það</a:t>
            </a:r>
            <a:r>
              <a:rPr lang="en-US" dirty="0" smtClean="0"/>
              <a:t> </a:t>
            </a:r>
            <a:r>
              <a:rPr lang="en-US" dirty="0" err="1" smtClean="0"/>
              <a:t>skuli</a:t>
            </a:r>
            <a:r>
              <a:rPr lang="en-US" dirty="0" smtClean="0"/>
              <a:t> </a:t>
            </a:r>
            <a:r>
              <a:rPr lang="en-US" dirty="0" err="1"/>
              <a:t>tryggt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mögulegt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selja</a:t>
            </a:r>
            <a:r>
              <a:rPr lang="en-US" dirty="0"/>
              <a:t> </a:t>
            </a:r>
            <a:r>
              <a:rPr lang="en-US" dirty="0" err="1"/>
              <a:t>slíka</a:t>
            </a:r>
            <a:r>
              <a:rPr lang="en-US" dirty="0"/>
              <a:t> </a:t>
            </a:r>
            <a:r>
              <a:rPr lang="en-US" dirty="0" err="1"/>
              <a:t>samninga</a:t>
            </a:r>
            <a:r>
              <a:rPr lang="en-US" dirty="0"/>
              <a:t> </a:t>
            </a:r>
            <a:r>
              <a:rPr lang="en-US" dirty="0" err="1"/>
              <a:t>samdægurs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raunvirði</a:t>
            </a:r>
            <a:r>
              <a:rPr lang="en-US" dirty="0"/>
              <a:t> </a:t>
            </a:r>
            <a:r>
              <a:rPr lang="en-US" dirty="0" err="1"/>
              <a:t>hverju</a:t>
            </a:r>
            <a:r>
              <a:rPr lang="en-US" dirty="0"/>
              <a:t> </a:t>
            </a:r>
            <a:r>
              <a:rPr lang="en-US" dirty="0" err="1" smtClean="0"/>
              <a:t>sinni</a:t>
            </a:r>
            <a:r>
              <a:rPr lang="en-US" dirty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sambærilegt</a:t>
            </a:r>
            <a:r>
              <a:rPr lang="en-US" dirty="0" smtClean="0"/>
              <a:t> </a:t>
            </a:r>
            <a:r>
              <a:rPr lang="en-US" dirty="0" err="1" smtClean="0"/>
              <a:t>kröfum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gerðar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verðbréfasjóða</a:t>
            </a:r>
            <a:r>
              <a:rPr lang="en-US" dirty="0"/>
              <a:t>, </a:t>
            </a:r>
            <a:r>
              <a:rPr lang="en-US" dirty="0" err="1"/>
              <a:t>sbr</a:t>
            </a:r>
            <a:r>
              <a:rPr lang="en-US" dirty="0"/>
              <a:t>. 6. </a:t>
            </a:r>
            <a:r>
              <a:rPr lang="en-US" dirty="0" err="1"/>
              <a:t>tölul</a:t>
            </a:r>
            <a:r>
              <a:rPr lang="en-US" dirty="0"/>
              <a:t>. 30. gr. </a:t>
            </a:r>
            <a:r>
              <a:rPr lang="en-US" dirty="0" err="1"/>
              <a:t>laga</a:t>
            </a:r>
            <a:r>
              <a:rPr lang="en-US" dirty="0"/>
              <a:t> nr. 128/2011, um </a:t>
            </a:r>
            <a:r>
              <a:rPr lang="en-US" dirty="0" err="1"/>
              <a:t>verðbréfasjóði</a:t>
            </a:r>
            <a:r>
              <a:rPr lang="en-US" dirty="0"/>
              <a:t>, </a:t>
            </a:r>
            <a:r>
              <a:rPr lang="en-US" dirty="0" err="1"/>
              <a:t>fjárfestingarsjóði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fagfjárfestasjóði</a:t>
            </a:r>
            <a:r>
              <a:rPr lang="en-US" dirty="0"/>
              <a:t>. 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59316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Mótaðilaáhætta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/>
              <a:t>Lífeyrissjóði er heimilt að binda allt að 10% heildareigna í fjármálagerningum </a:t>
            </a:r>
            <a:r>
              <a:rPr lang="is-IS" b="1" dirty="0"/>
              <a:t>sama útgefanda</a:t>
            </a:r>
            <a:r>
              <a:rPr lang="is-IS" dirty="0"/>
              <a:t> sem falla undir 2.–6. </a:t>
            </a:r>
            <a:r>
              <a:rPr lang="is-IS" dirty="0" err="1"/>
              <a:t>tölul</a:t>
            </a:r>
            <a:r>
              <a:rPr lang="is-IS" dirty="0"/>
              <a:t>. 36. gr. a. Þar af er lífeyrissjóði óheimilt að binda meira en 5% af heildareignum í fjármálagerningum sama útgefanda sem falla undir 6. </a:t>
            </a:r>
            <a:r>
              <a:rPr lang="is-IS" dirty="0" err="1"/>
              <a:t>tölul</a:t>
            </a:r>
            <a:r>
              <a:rPr lang="is-IS" dirty="0"/>
              <a:t>. 2. mgr. 36. gr. a</a:t>
            </a:r>
            <a:r>
              <a:rPr lang="is-IS" dirty="0" smtClean="0"/>
              <a:t>. (afleiður og aðrir fjármálagerningar)</a:t>
            </a:r>
            <a:r>
              <a:rPr lang="is-IS" dirty="0"/>
              <a:t/>
            </a:r>
            <a:br>
              <a:rPr lang="is-IS" dirty="0"/>
            </a:br>
            <a:endParaRPr lang="is-I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Þrátt </a:t>
            </a:r>
            <a:r>
              <a:rPr lang="is-IS" dirty="0"/>
              <a:t>fyrir 1. mgr. er lífeyrissjóði heimilt að binda allt að 15% heildareigna í sértryggðum skuldabréfum sama útgefanda skv. c-lið 2. </a:t>
            </a:r>
            <a:r>
              <a:rPr lang="is-IS" dirty="0" err="1"/>
              <a:t>tölul</a:t>
            </a:r>
            <a:r>
              <a:rPr lang="is-IS" dirty="0"/>
              <a:t>. 36. gr. a. </a:t>
            </a:r>
            <a:br>
              <a:rPr lang="is-IS" dirty="0"/>
            </a:br>
            <a:endParaRPr lang="is-I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Samanlögð </a:t>
            </a:r>
            <a:r>
              <a:rPr lang="is-IS" dirty="0"/>
              <a:t>eign lífeyrissjóðs í fjármálagerningum skv. 1. og 2. mgr. og innlánum sama við­skipta­banka eða sparisjóðs skal vera innan við 25% heildareigna.</a:t>
            </a:r>
            <a:br>
              <a:rPr lang="is-IS" dirty="0"/>
            </a:br>
            <a:endParaRPr lang="is-I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Lífeyrissjóður </a:t>
            </a:r>
            <a:r>
              <a:rPr lang="is-IS" dirty="0"/>
              <a:t>skal tryggja að mótaðilaáhætta, sem leiðir af afleiðu, falli undir takmarkanir 1. og 3. mgr.</a:t>
            </a:r>
            <a:br>
              <a:rPr lang="is-IS" dirty="0"/>
            </a:br>
            <a:r>
              <a:rPr lang="is-IS" dirty="0"/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1018371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Mótaðilaáhætta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/>
              <a:t>Aðilar sem teljast til sömu samstæðu eða tilheyra hópi tengdra við­skipta­vina, sbr. lög um fjármálafyrirtæki, skulu teljast einn aðili við útreikning samkvæmt þessari </a:t>
            </a:r>
            <a:r>
              <a:rPr lang="is-IS" dirty="0" smtClean="0"/>
              <a:t>grein.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Lífeyrissjóði </a:t>
            </a:r>
            <a:r>
              <a:rPr lang="is-IS" dirty="0"/>
              <a:t>er ekki heimilt að eiga meira en 25% af hlutdeildarskírteinum í verðbréfasjóðum eða einstakri deild þeirra.</a:t>
            </a:r>
            <a:br>
              <a:rPr lang="is-IS" dirty="0"/>
            </a:b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Lífeyrissjóði </a:t>
            </a:r>
            <a:r>
              <a:rPr lang="is-IS" dirty="0"/>
              <a:t>er ekki heimilt að eiga meira en 15% af hlutafé í hverju fyrirtæki eða hlutdeildarskírteinum eða hlutum annarra sjóða um sam­eigin­lega fjárfestingu eða einstakri deild þeirra.</a:t>
            </a:r>
            <a:br>
              <a:rPr lang="is-IS" dirty="0"/>
            </a:b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Þrátt </a:t>
            </a:r>
            <a:r>
              <a:rPr lang="is-IS" dirty="0"/>
              <a:t>fyrir 5. mgr. er lífeyrissjóði heimilt að eiga stærri hluta en 15% í fyrirtæki sem ein­göngu sinnir þjónustuverkefnum fyrir lífeyrissjóði.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0584425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Gjaldmiðlaáhætta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Lífeyrissjóður skal takmarka gjaldmiðlaáhættu sína með því að tryggja </a:t>
            </a:r>
            <a:r>
              <a:rPr lang="is-IS" dirty="0" smtClean="0"/>
              <a:t>að </a:t>
            </a:r>
            <a:r>
              <a:rPr lang="is-IS" dirty="0"/>
              <a:t>lágmarki 50% af heildareignum sjóðsins séu í sama gjaldmiðli og skuldbindingar hans.</a:t>
            </a:r>
            <a:br>
              <a:rPr lang="is-IS" dirty="0"/>
            </a:br>
            <a:endParaRPr lang="is-IS" dirty="0"/>
          </a:p>
          <a:p>
            <a:r>
              <a:rPr lang="is-IS" dirty="0" smtClean="0"/>
              <a:t>Lífeyrissjóði </a:t>
            </a:r>
            <a:r>
              <a:rPr lang="is-IS" dirty="0"/>
              <a:t>er heimilt að fullnægja skilyrði 1. mgr. með afleiðum sem takmarka gjaldmiðlaáhættu með sambærilegum hætti.</a:t>
            </a:r>
          </a:p>
        </p:txBody>
      </p:sp>
    </p:spTree>
    <p:extLst>
      <p:ext uri="{BB962C8B-B14F-4D97-AF65-F5344CB8AC3E}">
        <p14:creationId xmlns:p14="http://schemas.microsoft.com/office/powerpoint/2010/main" val="853886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Verðbréfalán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/>
              <a:t>Lífeyrissjóði er heimilt að lána skuldabréf og hlutabréf, skráð á skipulegum verðbréfamarkaði, í allt að 12 mánuði, til fjármálafyrirtækja, enda leggi lántaki fram tryggingu sem samsvarar að minnsta kosti markaðsverðmæti þeirra fjármálagerninga sem eru lánaðir.</a:t>
            </a:r>
            <a:br>
              <a:rPr lang="is-IS" dirty="0"/>
            </a:b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Samningur </a:t>
            </a:r>
            <a:r>
              <a:rPr lang="is-IS" dirty="0"/>
              <a:t>um verðbréfalán skal vera skriflegur og gerður með milli­göngu verðbréfamiðstöðvar eða kauphallar í ríki innan Evrópska efnahagssvæðisins, í aðildarríki stofnsamnings Fríverslunarsamtaka Evrópu eða í Færeyjum.</a:t>
            </a:r>
            <a:br>
              <a:rPr lang="is-IS" dirty="0"/>
            </a:b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Heimild </a:t>
            </a:r>
            <a:r>
              <a:rPr lang="is-IS" dirty="0"/>
              <a:t>skv. 1. mgr. skal takmörkuð við 5% af heildareignum lífeyrissjóðs og við 15% af eign lífeyrissjóðs í einstöku hlutafélagi eða einstökum skuldabréfaflokki.</a:t>
            </a:r>
            <a:br>
              <a:rPr lang="is-IS" dirty="0"/>
            </a:b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Skuldabréf </a:t>
            </a:r>
            <a:r>
              <a:rPr lang="is-IS" dirty="0"/>
              <a:t>og hlutabréf sem lífeyrissjóður hefur lánað skulu flokkuð undir 6. </a:t>
            </a:r>
            <a:r>
              <a:rPr lang="is-IS" dirty="0" err="1"/>
              <a:t>tölul</a:t>
            </a:r>
            <a:r>
              <a:rPr lang="is-IS" dirty="0"/>
              <a:t>. 36. gr. a.</a:t>
            </a:r>
            <a:br>
              <a:rPr lang="is-IS" dirty="0"/>
            </a:b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Mótaðilaáhætta </a:t>
            </a:r>
            <a:r>
              <a:rPr lang="is-IS" dirty="0"/>
              <a:t>vegna lántakans skal vera innan þeirra marka sem tilgreind eru í 36. gr. c.</a:t>
            </a:r>
          </a:p>
        </p:txBody>
      </p:sp>
    </p:spTree>
    <p:extLst>
      <p:ext uri="{BB962C8B-B14F-4D97-AF65-F5344CB8AC3E}">
        <p14:creationId xmlns:p14="http://schemas.microsoft.com/office/powerpoint/2010/main" val="302097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Frumvarpið</a:t>
            </a:r>
            <a:r>
              <a:rPr lang="en-US" dirty="0" smtClean="0"/>
              <a:t> </a:t>
            </a:r>
            <a:r>
              <a:rPr lang="en-US" dirty="0" err="1" smtClean="0"/>
              <a:t>byggir</a:t>
            </a:r>
            <a:r>
              <a:rPr lang="en-US" dirty="0" smtClean="0"/>
              <a:t> </a:t>
            </a:r>
            <a:r>
              <a:rPr lang="is-IS" dirty="0" smtClean="0"/>
              <a:t>á nefndaráliti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Frumvarpið</a:t>
            </a:r>
            <a:r>
              <a:rPr lang="en-US" dirty="0" smtClean="0"/>
              <a:t> </a:t>
            </a:r>
            <a:r>
              <a:rPr lang="en-US" dirty="0" err="1" smtClean="0"/>
              <a:t>byggir</a:t>
            </a:r>
            <a:r>
              <a:rPr lang="en-US" dirty="0" smtClean="0"/>
              <a:t> </a:t>
            </a:r>
            <a:r>
              <a:rPr lang="is-IS" dirty="0" smtClean="0"/>
              <a:t>á vinnu nefndar sem skipuð var </a:t>
            </a:r>
            <a:r>
              <a:rPr lang="en-US" dirty="0" smtClean="0"/>
              <a:t>8</a:t>
            </a:r>
            <a:r>
              <a:rPr lang="en-US" dirty="0"/>
              <a:t>. </a:t>
            </a:r>
            <a:r>
              <a:rPr lang="en-US" dirty="0" err="1"/>
              <a:t>janúar</a:t>
            </a:r>
            <a:r>
              <a:rPr lang="en-US" dirty="0"/>
              <a:t> 2013 </a:t>
            </a:r>
            <a:r>
              <a:rPr lang="en-US" dirty="0" err="1" smtClean="0"/>
              <a:t>af</a:t>
            </a:r>
            <a:r>
              <a:rPr lang="en-US" dirty="0" smtClean="0"/>
              <a:t> </a:t>
            </a:r>
            <a:r>
              <a:rPr lang="en-US" dirty="0" err="1"/>
              <a:t>fjármála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efnahagsráðherra</a:t>
            </a:r>
            <a:r>
              <a:rPr lang="en-US" dirty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endurskoða</a:t>
            </a:r>
            <a:r>
              <a:rPr lang="en-US" dirty="0"/>
              <a:t> </a:t>
            </a:r>
            <a:r>
              <a:rPr lang="en-US" dirty="0" err="1"/>
              <a:t>ákvæði</a:t>
            </a:r>
            <a:r>
              <a:rPr lang="en-US" dirty="0"/>
              <a:t> um </a:t>
            </a:r>
            <a:r>
              <a:rPr lang="en-US" dirty="0" err="1"/>
              <a:t>fjárfestingarheimildir</a:t>
            </a:r>
            <a:r>
              <a:rPr lang="en-US" dirty="0"/>
              <a:t> </a:t>
            </a:r>
            <a:r>
              <a:rPr lang="en-US" dirty="0" err="1" smtClean="0"/>
              <a:t>lífeyrissjóða</a:t>
            </a:r>
            <a:endParaRPr lang="en-US" dirty="0" smtClean="0"/>
          </a:p>
          <a:p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/>
              <a:t>nefndinni</a:t>
            </a:r>
            <a:r>
              <a:rPr lang="en-US" dirty="0"/>
              <a:t> </a:t>
            </a:r>
            <a:r>
              <a:rPr lang="en-US" dirty="0" err="1"/>
              <a:t>áttu</a:t>
            </a:r>
            <a:r>
              <a:rPr lang="en-US" dirty="0"/>
              <a:t> </a:t>
            </a:r>
            <a:r>
              <a:rPr lang="en-US" dirty="0" err="1"/>
              <a:t>sæti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Gylfi</a:t>
            </a:r>
            <a:r>
              <a:rPr lang="en-US" dirty="0" smtClean="0"/>
              <a:t> </a:t>
            </a:r>
            <a:r>
              <a:rPr lang="en-US" dirty="0" err="1"/>
              <a:t>Magnússon</a:t>
            </a:r>
            <a:r>
              <a:rPr lang="en-US" dirty="0"/>
              <a:t>, </a:t>
            </a:r>
            <a:r>
              <a:rPr lang="en-US" dirty="0" err="1"/>
              <a:t>formaður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Lilja</a:t>
            </a:r>
            <a:r>
              <a:rPr lang="en-US" dirty="0" smtClean="0"/>
              <a:t> </a:t>
            </a:r>
            <a:r>
              <a:rPr lang="en-US" dirty="0" err="1"/>
              <a:t>Sturludóttir</a:t>
            </a:r>
            <a:r>
              <a:rPr lang="en-US" dirty="0"/>
              <a:t>, </a:t>
            </a:r>
            <a:r>
              <a:rPr lang="en-US" dirty="0" err="1"/>
              <a:t>fjármála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efnahagsráðuneyti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Valgerður</a:t>
            </a:r>
            <a:r>
              <a:rPr lang="en-US" dirty="0" smtClean="0"/>
              <a:t> </a:t>
            </a:r>
            <a:r>
              <a:rPr lang="en-US" dirty="0" err="1"/>
              <a:t>Rún</a:t>
            </a:r>
            <a:r>
              <a:rPr lang="en-US" dirty="0"/>
              <a:t> </a:t>
            </a:r>
            <a:r>
              <a:rPr lang="en-US" dirty="0" err="1"/>
              <a:t>Benediktsdóttir</a:t>
            </a:r>
            <a:r>
              <a:rPr lang="en-US" dirty="0"/>
              <a:t>, </a:t>
            </a:r>
            <a:r>
              <a:rPr lang="en-US" dirty="0" err="1"/>
              <a:t>tilnefnd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atvinnuvega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nýsköpunarráðherra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Lúðvík</a:t>
            </a:r>
            <a:r>
              <a:rPr lang="en-US" dirty="0" smtClean="0"/>
              <a:t> </a:t>
            </a:r>
            <a:r>
              <a:rPr lang="en-US" dirty="0" err="1"/>
              <a:t>Elíasson</a:t>
            </a:r>
            <a:r>
              <a:rPr lang="en-US" dirty="0"/>
              <a:t>, </a:t>
            </a:r>
            <a:r>
              <a:rPr lang="en-US" dirty="0" err="1"/>
              <a:t>tilnefndur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Seðlabanka</a:t>
            </a:r>
            <a:r>
              <a:rPr lang="en-US" dirty="0"/>
              <a:t> </a:t>
            </a:r>
            <a:r>
              <a:rPr lang="en-US" dirty="0" err="1"/>
              <a:t>Íslands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Sara </a:t>
            </a:r>
            <a:r>
              <a:rPr lang="en-US" dirty="0" err="1"/>
              <a:t>Sigurðardóttir</a:t>
            </a:r>
            <a:r>
              <a:rPr lang="en-US" dirty="0"/>
              <a:t>, </a:t>
            </a:r>
            <a:r>
              <a:rPr lang="en-US" dirty="0" err="1"/>
              <a:t>tilnefnd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Fjármálaeftirlitinu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Ólafur</a:t>
            </a:r>
            <a:r>
              <a:rPr lang="en-US" dirty="0" smtClean="0"/>
              <a:t> </a:t>
            </a:r>
            <a:r>
              <a:rPr lang="en-US" dirty="0" err="1"/>
              <a:t>Sigurðsson</a:t>
            </a:r>
            <a:r>
              <a:rPr lang="en-US" dirty="0"/>
              <a:t>, </a:t>
            </a:r>
            <a:r>
              <a:rPr lang="en-US" dirty="0" err="1"/>
              <a:t>tilnefndur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Landssamtökum</a:t>
            </a:r>
            <a:r>
              <a:rPr lang="en-US" dirty="0"/>
              <a:t> </a:t>
            </a:r>
            <a:r>
              <a:rPr lang="en-US" dirty="0" err="1"/>
              <a:t>lífeyrissjóða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Guðmundur</a:t>
            </a:r>
            <a:r>
              <a:rPr lang="en-US" dirty="0" smtClean="0"/>
              <a:t> </a:t>
            </a:r>
            <a:r>
              <a:rPr lang="en-US" dirty="0" err="1"/>
              <a:t>Pálsson</a:t>
            </a:r>
            <a:r>
              <a:rPr lang="en-US" dirty="0"/>
              <a:t>, </a:t>
            </a:r>
            <a:r>
              <a:rPr lang="en-US" dirty="0" err="1"/>
              <a:t>starfsmaður</a:t>
            </a:r>
            <a:r>
              <a:rPr lang="en-US" dirty="0"/>
              <a:t> </a:t>
            </a:r>
            <a:r>
              <a:rPr lang="en-US" dirty="0" err="1"/>
              <a:t>fjármála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efnahagsráðuneytis</a:t>
            </a:r>
            <a:r>
              <a:rPr lang="en-US" dirty="0"/>
              <a:t>, </a:t>
            </a:r>
            <a:r>
              <a:rPr lang="en-US" dirty="0" err="1"/>
              <a:t>starfaði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nefndinni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Tómas</a:t>
            </a:r>
            <a:r>
              <a:rPr lang="en-US" dirty="0" smtClean="0"/>
              <a:t> </a:t>
            </a:r>
            <a:r>
              <a:rPr lang="en-US" dirty="0" err="1"/>
              <a:t>Brynjólfsson</a:t>
            </a:r>
            <a:r>
              <a:rPr lang="en-US" dirty="0"/>
              <a:t> </a:t>
            </a:r>
            <a:r>
              <a:rPr lang="en-US" dirty="0" err="1"/>
              <a:t>tók</a:t>
            </a:r>
            <a:r>
              <a:rPr lang="en-US" dirty="0"/>
              <a:t> </a:t>
            </a:r>
            <a:r>
              <a:rPr lang="en-US" dirty="0" err="1"/>
              <a:t>sæti</a:t>
            </a:r>
            <a:r>
              <a:rPr lang="en-US" dirty="0"/>
              <a:t> </a:t>
            </a:r>
            <a:r>
              <a:rPr lang="en-US" dirty="0" err="1"/>
              <a:t>Valgerðar</a:t>
            </a:r>
            <a:r>
              <a:rPr lang="en-US" dirty="0"/>
              <a:t> </a:t>
            </a:r>
            <a:r>
              <a:rPr lang="en-US" dirty="0" err="1"/>
              <a:t>Rúnar</a:t>
            </a:r>
            <a:r>
              <a:rPr lang="en-US" dirty="0"/>
              <a:t> </a:t>
            </a:r>
            <a:r>
              <a:rPr lang="en-US" dirty="0" err="1"/>
              <a:t>Benediktsdóttur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kjölfar</a:t>
            </a:r>
            <a:r>
              <a:rPr lang="en-US" dirty="0"/>
              <a:t> </a:t>
            </a:r>
            <a:r>
              <a:rPr lang="en-US" dirty="0" err="1"/>
              <a:t>breytinga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skiptingu</a:t>
            </a:r>
            <a:r>
              <a:rPr lang="en-US" dirty="0"/>
              <a:t> </a:t>
            </a:r>
            <a:r>
              <a:rPr lang="en-US" dirty="0" err="1"/>
              <a:t>stjórnarmálefna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milli</a:t>
            </a:r>
            <a:r>
              <a:rPr lang="en-US" dirty="0"/>
              <a:t> </a:t>
            </a:r>
            <a:r>
              <a:rPr lang="en-US" dirty="0" err="1"/>
              <a:t>ráðuneyta</a:t>
            </a:r>
            <a:r>
              <a:rPr lang="en-US" dirty="0"/>
              <a:t> </a:t>
            </a:r>
            <a:r>
              <a:rPr lang="en-US" dirty="0" err="1"/>
              <a:t>vorið</a:t>
            </a:r>
            <a:r>
              <a:rPr lang="en-US" dirty="0"/>
              <a:t> 2013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Tinna</a:t>
            </a:r>
            <a:r>
              <a:rPr lang="en-US" dirty="0"/>
              <a:t> </a:t>
            </a:r>
            <a:r>
              <a:rPr lang="en-US" dirty="0" err="1"/>
              <a:t>Finnbogadóttir</a:t>
            </a:r>
            <a:r>
              <a:rPr lang="en-US" dirty="0"/>
              <a:t> </a:t>
            </a:r>
            <a:r>
              <a:rPr lang="en-US" dirty="0" err="1"/>
              <a:t>tók</a:t>
            </a:r>
            <a:r>
              <a:rPr lang="en-US" dirty="0"/>
              <a:t> </a:t>
            </a:r>
            <a:r>
              <a:rPr lang="en-US" dirty="0" err="1"/>
              <a:t>sæti</a:t>
            </a:r>
            <a:r>
              <a:rPr lang="en-US" dirty="0"/>
              <a:t> </a:t>
            </a:r>
            <a:r>
              <a:rPr lang="en-US" dirty="0" err="1"/>
              <a:t>Tómasar</a:t>
            </a:r>
            <a:r>
              <a:rPr lang="en-US" dirty="0"/>
              <a:t> </a:t>
            </a:r>
            <a:r>
              <a:rPr lang="en-US" dirty="0" err="1"/>
              <a:t>haustið</a:t>
            </a:r>
            <a:r>
              <a:rPr lang="en-US" dirty="0"/>
              <a:t> 2015.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980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Undanþágur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75" y="2300868"/>
            <a:ext cx="9720073" cy="4023360"/>
          </a:xfrm>
        </p:spPr>
        <p:txBody>
          <a:bodyPr>
            <a:normAutofit/>
          </a:bodyPr>
          <a:lstStyle/>
          <a:p>
            <a:r>
              <a:rPr lang="is-IS" dirty="0" smtClean="0"/>
              <a:t>Fari </a:t>
            </a:r>
            <a:r>
              <a:rPr lang="is-IS" dirty="0"/>
              <a:t>fjárfesting lífeyrissjóðs fram úr leyfilegum mörkum samkvæmt lögum þessum skal Fjármálaeftirlitinu án tafar tilkynnt um það og skulu þegar gerðar ráðstafanir til úrbóta. Lögmæltu hámarki skal náð í síðasta lagi innan </a:t>
            </a:r>
            <a:r>
              <a:rPr lang="is-IS" b="1" dirty="0"/>
              <a:t>þriggja mánaða</a:t>
            </a:r>
            <a:r>
              <a:rPr lang="is-IS" dirty="0"/>
              <a:t>. Fjármálaeftirlitið getur þó heimilað </a:t>
            </a:r>
            <a:r>
              <a:rPr lang="is-IS" b="1" dirty="0"/>
              <a:t>lengri frest </a:t>
            </a:r>
            <a:r>
              <a:rPr lang="is-IS" dirty="0"/>
              <a:t>enda sé það augljóslega í þágu sjóðfélaga</a:t>
            </a:r>
            <a:r>
              <a:rPr lang="is-I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01218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is-IS" dirty="0" smtClean="0"/>
              <a:t>éreignarákvæði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Lagt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fjallað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um </a:t>
            </a:r>
            <a:r>
              <a:rPr lang="en-US" dirty="0" err="1"/>
              <a:t>ávöxtun</a:t>
            </a:r>
            <a:r>
              <a:rPr lang="en-US" dirty="0"/>
              <a:t> </a:t>
            </a:r>
            <a:r>
              <a:rPr lang="en-US" dirty="0" err="1"/>
              <a:t>fjár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ætlað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veita</a:t>
            </a:r>
            <a:r>
              <a:rPr lang="en-US" dirty="0"/>
              <a:t> </a:t>
            </a:r>
            <a:r>
              <a:rPr lang="en-US" dirty="0" err="1"/>
              <a:t>viðbótartryggingavernd</a:t>
            </a:r>
            <a:r>
              <a:rPr lang="en-US" dirty="0"/>
              <a:t>,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sérstökum</a:t>
            </a:r>
            <a:r>
              <a:rPr lang="en-US" dirty="0"/>
              <a:t> </a:t>
            </a:r>
            <a:r>
              <a:rPr lang="en-US" dirty="0" err="1"/>
              <a:t>kafla</a:t>
            </a:r>
            <a:r>
              <a:rPr lang="en-US" dirty="0"/>
              <a:t>, </a:t>
            </a:r>
            <a:r>
              <a:rPr lang="en-US" dirty="0" err="1"/>
              <a:t>sbr</a:t>
            </a:r>
            <a:r>
              <a:rPr lang="en-US" dirty="0"/>
              <a:t>. e-</a:t>
            </a:r>
            <a:r>
              <a:rPr lang="en-US" dirty="0" err="1"/>
              <a:t>lið</a:t>
            </a:r>
            <a:r>
              <a:rPr lang="en-US" dirty="0"/>
              <a:t> 11. gr. </a:t>
            </a:r>
            <a:r>
              <a:rPr lang="en-US" dirty="0" err="1"/>
              <a:t>frumvarpsins</a:t>
            </a:r>
            <a:r>
              <a:rPr lang="en-US" dirty="0"/>
              <a:t>. </a:t>
            </a:r>
            <a:r>
              <a:rPr lang="en-US" dirty="0" err="1"/>
              <a:t>Því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lagt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fyrirsögn</a:t>
            </a:r>
            <a:r>
              <a:rPr lang="en-US" dirty="0"/>
              <a:t> VII. </a:t>
            </a:r>
            <a:r>
              <a:rPr lang="en-US" dirty="0" err="1"/>
              <a:t>kafla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</a:t>
            </a:r>
            <a:r>
              <a:rPr lang="en-US" dirty="0" err="1"/>
              <a:t>breytt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samræmis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err="1" smtClean="0"/>
              <a:t>Lagt</a:t>
            </a:r>
            <a:r>
              <a:rPr lang="en-US" dirty="0" smtClean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frumvarpi</a:t>
            </a:r>
            <a:r>
              <a:rPr lang="en-US" dirty="0"/>
              <a:t> </a:t>
            </a:r>
            <a:r>
              <a:rPr lang="en-US" dirty="0" err="1"/>
              <a:t>þessu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fjallað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um </a:t>
            </a:r>
            <a:r>
              <a:rPr lang="en-US" dirty="0" err="1"/>
              <a:t>ávöxtun</a:t>
            </a:r>
            <a:r>
              <a:rPr lang="en-US" dirty="0"/>
              <a:t> </a:t>
            </a:r>
            <a:r>
              <a:rPr lang="en-US" dirty="0" err="1"/>
              <a:t>fjár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ætlað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veita</a:t>
            </a:r>
            <a:r>
              <a:rPr lang="en-US" dirty="0"/>
              <a:t> </a:t>
            </a:r>
            <a:r>
              <a:rPr lang="en-US" dirty="0" err="1"/>
              <a:t>lágmarkstryggingavernd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viðbótartryggingavernd</a:t>
            </a:r>
            <a:r>
              <a:rPr lang="en-US" dirty="0"/>
              <a:t>,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aðskildum</a:t>
            </a:r>
            <a:r>
              <a:rPr lang="en-US" dirty="0"/>
              <a:t> </a:t>
            </a:r>
            <a:r>
              <a:rPr lang="en-US" dirty="0" err="1"/>
              <a:t>köflum</a:t>
            </a:r>
            <a:r>
              <a:rPr lang="en-US" dirty="0"/>
              <a:t>, </a:t>
            </a:r>
            <a:r>
              <a:rPr lang="en-US" dirty="0" err="1"/>
              <a:t>sbr</a:t>
            </a:r>
            <a:r>
              <a:rPr lang="en-US" dirty="0"/>
              <a:t>. </a:t>
            </a:r>
            <a:r>
              <a:rPr lang="en-US" dirty="0" err="1"/>
              <a:t>einnig</a:t>
            </a:r>
            <a:r>
              <a:rPr lang="en-US" dirty="0"/>
              <a:t> 10. gr. </a:t>
            </a:r>
            <a:r>
              <a:rPr lang="en-US" dirty="0" err="1"/>
              <a:t>frumvarpsins</a:t>
            </a:r>
            <a:r>
              <a:rPr lang="en-US" dirty="0"/>
              <a:t> </a:t>
            </a:r>
            <a:r>
              <a:rPr lang="en-US" dirty="0" err="1"/>
              <a:t>þar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lagt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fyrirsögn</a:t>
            </a:r>
            <a:r>
              <a:rPr lang="en-US" dirty="0"/>
              <a:t> VII. </a:t>
            </a:r>
            <a:r>
              <a:rPr lang="en-US" dirty="0" err="1"/>
              <a:t>kafla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</a:t>
            </a:r>
            <a:r>
              <a:rPr lang="en-US" dirty="0" err="1"/>
              <a:t>breytt</a:t>
            </a:r>
            <a:r>
              <a:rPr lang="en-US" dirty="0"/>
              <a:t>.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ákvæðinu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lagt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vikið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</a:t>
            </a:r>
            <a:r>
              <a:rPr lang="en-US" dirty="0" err="1"/>
              <a:t>magnbundnum</a:t>
            </a:r>
            <a:r>
              <a:rPr lang="en-US" dirty="0"/>
              <a:t> </a:t>
            </a:r>
            <a:r>
              <a:rPr lang="en-US" dirty="0" err="1"/>
              <a:t>takmörkunum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teg­undagrunni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fjárfestingum</a:t>
            </a:r>
            <a:r>
              <a:rPr lang="en-US" dirty="0"/>
              <a:t> </a:t>
            </a:r>
            <a:r>
              <a:rPr lang="en-US" dirty="0" err="1"/>
              <a:t>þeirra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veita</a:t>
            </a:r>
            <a:r>
              <a:rPr lang="en-US" dirty="0"/>
              <a:t> </a:t>
            </a:r>
            <a:r>
              <a:rPr lang="en-US" dirty="0" err="1"/>
              <a:t>viðbótartryggingavernd</a:t>
            </a:r>
            <a:r>
              <a:rPr lang="en-US" dirty="0"/>
              <a:t> </a:t>
            </a: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talin</a:t>
            </a:r>
            <a:r>
              <a:rPr lang="en-US" dirty="0"/>
              <a:t> </a:t>
            </a:r>
            <a:r>
              <a:rPr lang="en-US" dirty="0" err="1"/>
              <a:t>takmörk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fjárfestingum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afleiðum</a:t>
            </a:r>
            <a:r>
              <a:rPr lang="en-US" dirty="0"/>
              <a:t>. </a:t>
            </a:r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lagt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takmörkunin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útgefendagrunni</a:t>
            </a:r>
            <a:r>
              <a:rPr lang="en-US" dirty="0"/>
              <a:t>, </a:t>
            </a:r>
            <a:r>
              <a:rPr lang="en-US" dirty="0" err="1"/>
              <a:t>sbr</a:t>
            </a:r>
            <a:r>
              <a:rPr lang="en-US" dirty="0"/>
              <a:t>. b-</a:t>
            </a:r>
            <a:r>
              <a:rPr lang="en-US" dirty="0" err="1"/>
              <a:t>lið</a:t>
            </a:r>
            <a:r>
              <a:rPr lang="en-US" dirty="0"/>
              <a:t> 36. gr. a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gildandi</a:t>
            </a:r>
            <a:r>
              <a:rPr lang="en-US" dirty="0"/>
              <a:t> </a:t>
            </a:r>
            <a:r>
              <a:rPr lang="en-US" dirty="0" err="1"/>
              <a:t>lögum</a:t>
            </a:r>
            <a:r>
              <a:rPr lang="en-US" dirty="0"/>
              <a:t>, </a:t>
            </a:r>
            <a:r>
              <a:rPr lang="en-US" dirty="0" err="1"/>
              <a:t>haldist</a:t>
            </a:r>
            <a:r>
              <a:rPr lang="en-US" dirty="0"/>
              <a:t> </a:t>
            </a:r>
            <a:r>
              <a:rPr lang="en-US" dirty="0" err="1"/>
              <a:t>óbreytt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233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Viðb</a:t>
            </a:r>
            <a:r>
              <a:rPr lang="is-IS" dirty="0" smtClean="0"/>
              <a:t>ótartryggingarvernd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VII. </a:t>
            </a:r>
            <a:r>
              <a:rPr lang="en-US" dirty="0" err="1"/>
              <a:t>kafla</a:t>
            </a:r>
            <a:r>
              <a:rPr lang="en-US" dirty="0"/>
              <a:t> </a:t>
            </a:r>
            <a:r>
              <a:rPr lang="en-US" dirty="0" err="1"/>
              <a:t>laganna</a:t>
            </a:r>
            <a:r>
              <a:rPr lang="en-US" dirty="0"/>
              <a:t> </a:t>
            </a:r>
            <a:r>
              <a:rPr lang="en-US" dirty="0" err="1"/>
              <a:t>kemur</a:t>
            </a:r>
            <a:r>
              <a:rPr lang="en-US" dirty="0"/>
              <a:t> </a:t>
            </a:r>
            <a:r>
              <a:rPr lang="en-US" dirty="0" err="1"/>
              <a:t>nýr</a:t>
            </a:r>
            <a:r>
              <a:rPr lang="en-US" dirty="0"/>
              <a:t> </a:t>
            </a:r>
            <a:r>
              <a:rPr lang="en-US" dirty="0" err="1"/>
              <a:t>kafli</a:t>
            </a:r>
            <a:r>
              <a:rPr lang="en-US" dirty="0"/>
              <a:t>, VII. </a:t>
            </a:r>
            <a:r>
              <a:rPr lang="en-US" dirty="0" err="1"/>
              <a:t>kafli</a:t>
            </a:r>
            <a:r>
              <a:rPr lang="en-US" dirty="0"/>
              <a:t> A,</a:t>
            </a:r>
            <a:r>
              <a:rPr lang="en-US" b="1" dirty="0"/>
              <a:t> </a:t>
            </a:r>
            <a:r>
              <a:rPr lang="en-US" b="1" dirty="0" err="1"/>
              <a:t>Viðbótartryggingavernd</a:t>
            </a:r>
            <a:r>
              <a:rPr lang="en-US" b="1" dirty="0"/>
              <a:t>. </a:t>
            </a:r>
            <a:r>
              <a:rPr lang="en-US" b="1" dirty="0" err="1"/>
              <a:t>Fjárfestingarheimildir</a:t>
            </a:r>
            <a:r>
              <a:rPr lang="en-US" b="1" dirty="0"/>
              <a:t> </a:t>
            </a:r>
            <a:r>
              <a:rPr lang="en-US" b="1" dirty="0" err="1"/>
              <a:t>og</a:t>
            </a:r>
            <a:r>
              <a:rPr lang="en-US" b="1" dirty="0"/>
              <a:t> </a:t>
            </a:r>
            <a:r>
              <a:rPr lang="en-US" b="1" dirty="0" err="1"/>
              <a:t>fjárfestingarstefna</a:t>
            </a:r>
            <a:r>
              <a:rPr lang="en-US" b="1" dirty="0"/>
              <a:t>, 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einni</a:t>
            </a:r>
            <a:r>
              <a:rPr lang="en-US" dirty="0"/>
              <a:t> </a:t>
            </a:r>
            <a:r>
              <a:rPr lang="en-US" dirty="0" err="1"/>
              <a:t>nýrri</a:t>
            </a:r>
            <a:r>
              <a:rPr lang="en-US" dirty="0"/>
              <a:t> </a:t>
            </a:r>
            <a:r>
              <a:rPr lang="en-US" dirty="0" err="1"/>
              <a:t>grein</a:t>
            </a:r>
            <a:r>
              <a:rPr lang="en-US" dirty="0"/>
              <a:t>, 39. gr. b, </a:t>
            </a:r>
            <a:r>
              <a:rPr lang="en-US" dirty="0" err="1"/>
              <a:t>svohljóðandi</a:t>
            </a:r>
            <a:r>
              <a:rPr lang="en-US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 err="1" smtClean="0"/>
              <a:t>Þeir</a:t>
            </a:r>
            <a:r>
              <a:rPr lang="en-US" dirty="0" smtClean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ávaxta</a:t>
            </a:r>
            <a:r>
              <a:rPr lang="en-US" dirty="0"/>
              <a:t> </a:t>
            </a:r>
            <a:r>
              <a:rPr lang="en-US" dirty="0" err="1"/>
              <a:t>fé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ætlað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veita</a:t>
            </a:r>
            <a:r>
              <a:rPr lang="en-US" dirty="0"/>
              <a:t> </a:t>
            </a:r>
            <a:r>
              <a:rPr lang="en-US" dirty="0" err="1"/>
              <a:t>viðbótartryggingavernd</a:t>
            </a:r>
            <a:r>
              <a:rPr lang="en-US" dirty="0"/>
              <a:t>, </a:t>
            </a:r>
            <a:r>
              <a:rPr lang="en-US" dirty="0" err="1"/>
              <a:t>skulu</a:t>
            </a:r>
            <a:r>
              <a:rPr lang="en-US" dirty="0"/>
              <a:t> </a:t>
            </a:r>
            <a:r>
              <a:rPr lang="en-US" dirty="0" err="1"/>
              <a:t>móta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kunngera</a:t>
            </a:r>
            <a:r>
              <a:rPr lang="en-US" dirty="0"/>
              <a:t> </a:t>
            </a:r>
            <a:r>
              <a:rPr lang="en-US" dirty="0" err="1"/>
              <a:t>fjárfestingarstefnu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hverja</a:t>
            </a:r>
            <a:r>
              <a:rPr lang="en-US" dirty="0"/>
              <a:t> </a:t>
            </a:r>
            <a:r>
              <a:rPr lang="en-US" dirty="0" err="1"/>
              <a:t>fjárfestingarleið</a:t>
            </a:r>
            <a:r>
              <a:rPr lang="en-US" dirty="0"/>
              <a:t> </a:t>
            </a:r>
            <a:r>
              <a:rPr lang="en-US" dirty="0" err="1"/>
              <a:t>þar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eignir</a:t>
            </a:r>
            <a:r>
              <a:rPr lang="en-US" dirty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sundurliðaðar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hliðsjón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36. gr. a. </a:t>
            </a:r>
            <a:r>
              <a:rPr lang="en-US" dirty="0" err="1"/>
              <a:t>Áhættustýring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vera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samræmi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36. gr. f.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Ákvæði</a:t>
            </a:r>
            <a:r>
              <a:rPr lang="en-US" dirty="0" smtClean="0"/>
              <a:t> </a:t>
            </a:r>
            <a:r>
              <a:rPr lang="en-US" dirty="0"/>
              <a:t>36. gr., 2.–5. mgr. 36. gr. b, 36. gr. e </a:t>
            </a:r>
            <a:r>
              <a:rPr lang="en-US" dirty="0" err="1"/>
              <a:t>og</a:t>
            </a:r>
            <a:r>
              <a:rPr lang="en-US" dirty="0"/>
              <a:t> 37. gr. </a:t>
            </a:r>
            <a:r>
              <a:rPr lang="en-US" dirty="0" err="1"/>
              <a:t>gilda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breyttu</a:t>
            </a:r>
            <a:r>
              <a:rPr lang="en-US" dirty="0"/>
              <a:t> </a:t>
            </a:r>
            <a:r>
              <a:rPr lang="en-US" dirty="0" err="1"/>
              <a:t>breytanda</a:t>
            </a:r>
            <a:r>
              <a:rPr lang="en-US" dirty="0"/>
              <a:t> um </a:t>
            </a:r>
            <a:r>
              <a:rPr lang="en-US" dirty="0" err="1"/>
              <a:t>fjárfestingar</a:t>
            </a:r>
            <a:r>
              <a:rPr lang="en-US" dirty="0"/>
              <a:t> </a:t>
            </a:r>
            <a:r>
              <a:rPr lang="en-US" dirty="0" err="1"/>
              <a:t>þeirra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veita</a:t>
            </a:r>
            <a:r>
              <a:rPr lang="en-US" dirty="0"/>
              <a:t> </a:t>
            </a:r>
            <a:r>
              <a:rPr lang="en-US" dirty="0" err="1"/>
              <a:t>viðbótartryggingavernd</a:t>
            </a:r>
            <a:r>
              <a:rPr lang="en-US" dirty="0"/>
              <a:t>. 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 err="1" smtClean="0"/>
              <a:t>Samanlögð</a:t>
            </a:r>
            <a:r>
              <a:rPr lang="en-US" dirty="0" smtClean="0"/>
              <a:t> </a:t>
            </a:r>
            <a:r>
              <a:rPr lang="en-US" dirty="0" err="1"/>
              <a:t>eign</a:t>
            </a:r>
            <a:r>
              <a:rPr lang="en-US" dirty="0"/>
              <a:t> </a:t>
            </a:r>
            <a:r>
              <a:rPr lang="en-US" dirty="0" err="1"/>
              <a:t>hverrar</a:t>
            </a:r>
            <a:r>
              <a:rPr lang="en-US" dirty="0"/>
              <a:t> </a:t>
            </a:r>
            <a:r>
              <a:rPr lang="en-US" dirty="0" err="1"/>
              <a:t>fjárfestingarleiðar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fjármálagerningum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falla</a:t>
            </a:r>
            <a:r>
              <a:rPr lang="en-US" dirty="0"/>
              <a:t> </a:t>
            </a:r>
            <a:r>
              <a:rPr lang="en-US" dirty="0" err="1"/>
              <a:t>undir</a:t>
            </a:r>
            <a:r>
              <a:rPr lang="en-US" dirty="0"/>
              <a:t> 2.–6. </a:t>
            </a:r>
            <a:r>
              <a:rPr lang="en-US" dirty="0" err="1"/>
              <a:t>tölul</a:t>
            </a:r>
            <a:r>
              <a:rPr lang="en-US" dirty="0"/>
              <a:t>. 36. gr. a, </a:t>
            </a:r>
            <a:r>
              <a:rPr lang="en-US" dirty="0" err="1"/>
              <a:t>útgefnum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aðila</a:t>
            </a:r>
            <a:r>
              <a:rPr lang="en-US" dirty="0"/>
              <a:t>,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ekki</a:t>
            </a:r>
            <a:r>
              <a:rPr lang="en-US" dirty="0"/>
              <a:t> </a:t>
            </a:r>
            <a:r>
              <a:rPr lang="en-US" dirty="0" err="1"/>
              <a:t>vera</a:t>
            </a:r>
            <a:r>
              <a:rPr lang="en-US" dirty="0"/>
              <a:t> </a:t>
            </a:r>
            <a:r>
              <a:rPr lang="en-US" dirty="0" err="1"/>
              <a:t>meiri</a:t>
            </a:r>
            <a:r>
              <a:rPr lang="en-US" dirty="0"/>
              <a:t> en 20%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heildareignum</a:t>
            </a:r>
            <a:r>
              <a:rPr lang="en-US" dirty="0"/>
              <a:t>. </a:t>
            </a:r>
            <a:r>
              <a:rPr lang="en-US" dirty="0" err="1"/>
              <a:t>Aðilar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teljast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sömu</a:t>
            </a:r>
            <a:r>
              <a:rPr lang="en-US" dirty="0"/>
              <a:t> </a:t>
            </a:r>
            <a:r>
              <a:rPr lang="en-US" dirty="0" err="1"/>
              <a:t>samstæðu</a:t>
            </a:r>
            <a:r>
              <a:rPr lang="en-US" dirty="0"/>
              <a:t> </a:t>
            </a:r>
            <a:r>
              <a:rPr lang="en-US" dirty="0" err="1"/>
              <a:t>eða</a:t>
            </a:r>
            <a:r>
              <a:rPr lang="en-US" dirty="0"/>
              <a:t> </a:t>
            </a:r>
            <a:r>
              <a:rPr lang="en-US" dirty="0" err="1"/>
              <a:t>tilheyra</a:t>
            </a:r>
            <a:r>
              <a:rPr lang="en-US" dirty="0"/>
              <a:t> </a:t>
            </a:r>
            <a:r>
              <a:rPr lang="en-US" dirty="0" err="1"/>
              <a:t>hópi</a:t>
            </a:r>
            <a:r>
              <a:rPr lang="en-US" dirty="0"/>
              <a:t> </a:t>
            </a:r>
            <a:r>
              <a:rPr lang="en-US" dirty="0" err="1"/>
              <a:t>tengdra</a:t>
            </a:r>
            <a:r>
              <a:rPr lang="en-US" dirty="0"/>
              <a:t> </a:t>
            </a:r>
            <a:r>
              <a:rPr lang="en-US" dirty="0" err="1"/>
              <a:t>við­skipta­vina</a:t>
            </a:r>
            <a:r>
              <a:rPr lang="en-US" dirty="0"/>
              <a:t>, </a:t>
            </a:r>
            <a:r>
              <a:rPr lang="en-US" dirty="0" err="1"/>
              <a:t>sbr</a:t>
            </a:r>
            <a:r>
              <a:rPr lang="en-US" dirty="0"/>
              <a:t>. </a:t>
            </a:r>
            <a:r>
              <a:rPr lang="en-US" dirty="0" err="1"/>
              <a:t>lög</a:t>
            </a:r>
            <a:r>
              <a:rPr lang="en-US" dirty="0"/>
              <a:t> um </a:t>
            </a:r>
            <a:r>
              <a:rPr lang="en-US" dirty="0" err="1"/>
              <a:t>fjármálafyrirtæki</a:t>
            </a:r>
            <a:r>
              <a:rPr lang="en-US" dirty="0"/>
              <a:t>, </a:t>
            </a:r>
            <a:r>
              <a:rPr lang="en-US" dirty="0" err="1"/>
              <a:t>skulu</a:t>
            </a:r>
            <a:r>
              <a:rPr lang="en-US" dirty="0"/>
              <a:t> </a:t>
            </a:r>
            <a:r>
              <a:rPr lang="en-US" dirty="0" err="1"/>
              <a:t>teljast</a:t>
            </a:r>
            <a:r>
              <a:rPr lang="en-US" dirty="0"/>
              <a:t> </a:t>
            </a:r>
            <a:r>
              <a:rPr lang="en-US" dirty="0" err="1"/>
              <a:t>einn</a:t>
            </a:r>
            <a:r>
              <a:rPr lang="en-US" dirty="0"/>
              <a:t> </a:t>
            </a:r>
            <a:r>
              <a:rPr lang="en-US" dirty="0" err="1"/>
              <a:t>aðili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útreikning</a:t>
            </a:r>
            <a:r>
              <a:rPr lang="en-US" dirty="0"/>
              <a:t> </a:t>
            </a:r>
            <a:r>
              <a:rPr lang="en-US" dirty="0" err="1"/>
              <a:t>samkvæmt</a:t>
            </a:r>
            <a:r>
              <a:rPr lang="en-US" dirty="0"/>
              <a:t> </a:t>
            </a:r>
            <a:r>
              <a:rPr lang="en-US" dirty="0" err="1"/>
              <a:t>þessari</a:t>
            </a:r>
            <a:r>
              <a:rPr lang="en-US" dirty="0"/>
              <a:t> </a:t>
            </a:r>
            <a:r>
              <a:rPr lang="en-US" dirty="0" err="1"/>
              <a:t>grein</a:t>
            </a:r>
            <a:r>
              <a:rPr lang="en-US" dirty="0"/>
              <a:t>. 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 err="1" smtClean="0"/>
              <a:t>Samanlögð</a:t>
            </a:r>
            <a:r>
              <a:rPr lang="en-US" dirty="0" smtClean="0"/>
              <a:t> </a:t>
            </a:r>
            <a:r>
              <a:rPr lang="en-US" dirty="0" err="1"/>
              <a:t>eign</a:t>
            </a:r>
            <a:r>
              <a:rPr lang="en-US" dirty="0"/>
              <a:t> </a:t>
            </a:r>
            <a:r>
              <a:rPr lang="en-US" dirty="0" err="1"/>
              <a:t>hverrar</a:t>
            </a:r>
            <a:r>
              <a:rPr lang="en-US" dirty="0"/>
              <a:t> </a:t>
            </a:r>
            <a:r>
              <a:rPr lang="en-US" dirty="0" err="1"/>
              <a:t>fjárfestingarleiðar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afleiðusamningum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vera</a:t>
            </a:r>
            <a:r>
              <a:rPr lang="en-US" dirty="0"/>
              <a:t> </a:t>
            </a:r>
            <a:r>
              <a:rPr lang="en-US" dirty="0" err="1"/>
              <a:t>innan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10% </a:t>
            </a:r>
            <a:r>
              <a:rPr lang="en-US" dirty="0" err="1"/>
              <a:t>heildareigna</a:t>
            </a:r>
            <a:r>
              <a:rPr lang="en-US" dirty="0"/>
              <a:t>. </a:t>
            </a:r>
            <a:r>
              <a:rPr lang="en-US" dirty="0" err="1"/>
              <a:t>Tryggja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mótaðilaáhætta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leiðir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afleiðu</a:t>
            </a:r>
            <a:r>
              <a:rPr lang="en-US" dirty="0"/>
              <a:t>, </a:t>
            </a:r>
            <a:r>
              <a:rPr lang="en-US" dirty="0" err="1"/>
              <a:t>falli</a:t>
            </a:r>
            <a:r>
              <a:rPr lang="en-US" dirty="0"/>
              <a:t> </a:t>
            </a:r>
            <a:r>
              <a:rPr lang="en-US" dirty="0" err="1"/>
              <a:t>undir</a:t>
            </a:r>
            <a:r>
              <a:rPr lang="en-US" dirty="0"/>
              <a:t> </a:t>
            </a:r>
            <a:r>
              <a:rPr lang="en-US" dirty="0" err="1"/>
              <a:t>takmarkanir</a:t>
            </a:r>
            <a:r>
              <a:rPr lang="en-US" dirty="0"/>
              <a:t> 3. mgr.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971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Reglugerðir sem þarf að uppfæra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Ráðherra skal setja í reglugerð nánari ákvæði um </a:t>
            </a:r>
            <a:r>
              <a:rPr lang="is-IS" b="1" dirty="0"/>
              <a:t>form og efni fjárfestingarstefnu</a:t>
            </a:r>
            <a:r>
              <a:rPr lang="is-IS" dirty="0"/>
              <a:t>, úttekt á ávöxtun lífeyrissjóða og vörsluaðila séreignarsparnaðar og </a:t>
            </a:r>
            <a:r>
              <a:rPr lang="is-IS" b="1" dirty="0"/>
              <a:t>framkvæmd áhættustýringar</a:t>
            </a:r>
            <a:r>
              <a:rPr lang="is-IS" dirty="0"/>
              <a:t>, m.a. um umfang hennar í hlutfalli við stærð lífeyrissjóðs, stöðu þeirra sem stýra áhættu í skipuriti lífeyrissjóðs, útvistun áhættustýringar, áhættumat og </a:t>
            </a:r>
            <a:r>
              <a:rPr lang="is-IS" b="1" dirty="0"/>
              <a:t>skýrslugjöf og tryggingar vegna verðbréfalána</a:t>
            </a:r>
            <a:r>
              <a:rPr lang="is-I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0010812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Gildistaka og aðlögun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s-IS" dirty="0" smtClean="0"/>
              <a:t>Lög </a:t>
            </a:r>
            <a:r>
              <a:rPr lang="is-IS" dirty="0"/>
              <a:t>þessi öðlast gildi 1. júlí 2016</a:t>
            </a:r>
            <a:r>
              <a:rPr lang="is-IS" dirty="0" smtClean="0"/>
              <a:t>.</a:t>
            </a:r>
          </a:p>
          <a:p>
            <a:pPr marL="0" indent="0">
              <a:buNone/>
            </a:pPr>
            <a:r>
              <a:rPr lang="is-IS" dirty="0"/>
              <a:t>Eigi lífeyrissjóður eignir umfram þau takmörk sem sett eru í 36. gr. b </a:t>
            </a:r>
            <a:r>
              <a:rPr lang="is-IS" dirty="0" smtClean="0"/>
              <a:t>(Vægi eignaflokka og skráning) og </a:t>
            </a:r>
            <a:r>
              <a:rPr lang="is-IS" dirty="0"/>
              <a:t>36. gr. c </a:t>
            </a:r>
            <a:r>
              <a:rPr lang="is-IS" dirty="0" smtClean="0"/>
              <a:t>(mótaðilaáhætta) er </a:t>
            </a:r>
            <a:r>
              <a:rPr lang="is-IS" dirty="0"/>
              <a:t>honum heimilt að eiga þær áfram en hann skal leitast við að uppfylla ákvæði laganna </a:t>
            </a:r>
            <a:r>
              <a:rPr lang="is-IS" b="1" dirty="0"/>
              <a:t>eins ­fljótt og auðið er</a:t>
            </a:r>
            <a:r>
              <a:rPr lang="is-IS" dirty="0" smtClean="0"/>
              <a:t>.</a:t>
            </a:r>
          </a:p>
          <a:p>
            <a:r>
              <a:rPr lang="en-US" dirty="0"/>
              <a:t>Mat </a:t>
            </a:r>
            <a:r>
              <a:rPr lang="is-IS" dirty="0"/>
              <a:t>á áhrifum</a:t>
            </a:r>
            <a:endParaRPr lang="en-US" dirty="0"/>
          </a:p>
          <a:p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frumvarpi</a:t>
            </a:r>
            <a:r>
              <a:rPr lang="en-US" dirty="0"/>
              <a:t> </a:t>
            </a:r>
            <a:r>
              <a:rPr lang="en-US" dirty="0" err="1"/>
              <a:t>þessu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áfram</a:t>
            </a:r>
            <a:r>
              <a:rPr lang="en-US" dirty="0"/>
              <a:t> </a:t>
            </a:r>
            <a:r>
              <a:rPr lang="en-US" dirty="0" err="1"/>
              <a:t>byggt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magnbundnum</a:t>
            </a:r>
            <a:r>
              <a:rPr lang="en-US" dirty="0"/>
              <a:t> </a:t>
            </a:r>
            <a:r>
              <a:rPr lang="en-US" dirty="0" err="1"/>
              <a:t>takmörkunum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fjárfestingum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eignum</a:t>
            </a:r>
            <a:r>
              <a:rPr lang="en-US" dirty="0"/>
              <a:t> </a:t>
            </a:r>
            <a:r>
              <a:rPr lang="en-US" dirty="0" err="1"/>
              <a:t>bæði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teg­unda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útgefendagrunni</a:t>
            </a:r>
            <a:r>
              <a:rPr lang="en-US" dirty="0"/>
              <a:t>.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því</a:t>
            </a:r>
            <a:r>
              <a:rPr lang="en-US" dirty="0"/>
              <a:t> </a:t>
            </a:r>
            <a:r>
              <a:rPr lang="en-US" dirty="0" err="1"/>
              <a:t>leyti</a:t>
            </a:r>
            <a:r>
              <a:rPr lang="en-US" dirty="0"/>
              <a:t> </a:t>
            </a:r>
            <a:r>
              <a:rPr lang="en-US" dirty="0" err="1"/>
              <a:t>munu</a:t>
            </a:r>
            <a:r>
              <a:rPr lang="en-US" dirty="0"/>
              <a:t> </a:t>
            </a:r>
            <a:r>
              <a:rPr lang="en-US" dirty="0" err="1"/>
              <a:t>ákvæðin</a:t>
            </a:r>
            <a:r>
              <a:rPr lang="en-US" dirty="0"/>
              <a:t> </a:t>
            </a:r>
            <a:r>
              <a:rPr lang="en-US" dirty="0" err="1"/>
              <a:t>ekki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stórvægilegar</a:t>
            </a:r>
            <a:r>
              <a:rPr lang="en-US" dirty="0"/>
              <a:t> </a:t>
            </a:r>
            <a:r>
              <a:rPr lang="en-US" dirty="0" err="1"/>
              <a:t>breytingar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sér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lífeyrissjóðina</a:t>
            </a:r>
            <a:r>
              <a:rPr lang="en-US" dirty="0"/>
              <a:t>.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þó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vera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einhverjir</a:t>
            </a:r>
            <a:r>
              <a:rPr lang="en-US" dirty="0"/>
              <a:t> </a:t>
            </a:r>
            <a:r>
              <a:rPr lang="en-US" dirty="0" err="1"/>
              <a:t>sjóðir</a:t>
            </a:r>
            <a:r>
              <a:rPr lang="en-US" dirty="0"/>
              <a:t> </a:t>
            </a:r>
            <a:r>
              <a:rPr lang="en-US" dirty="0" err="1"/>
              <a:t>þurfi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leitast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komast</a:t>
            </a:r>
            <a:r>
              <a:rPr lang="en-US" dirty="0"/>
              <a:t> inn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ný</a:t>
            </a:r>
            <a:r>
              <a:rPr lang="en-US" dirty="0"/>
              <a:t> </a:t>
            </a:r>
            <a:r>
              <a:rPr lang="en-US" dirty="0" err="1"/>
              <a:t>mörk</a:t>
            </a:r>
            <a:r>
              <a:rPr lang="en-US" dirty="0"/>
              <a:t>. </a:t>
            </a:r>
            <a:r>
              <a:rPr lang="en-US" dirty="0" err="1"/>
              <a:t>Hins</a:t>
            </a:r>
            <a:r>
              <a:rPr lang="en-US" dirty="0"/>
              <a:t> </a:t>
            </a:r>
            <a:r>
              <a:rPr lang="en-US" dirty="0" err="1"/>
              <a:t>vegar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ekki</a:t>
            </a:r>
            <a:r>
              <a:rPr lang="en-US" dirty="0"/>
              <a:t> </a:t>
            </a:r>
            <a:r>
              <a:rPr lang="en-US" dirty="0" err="1"/>
              <a:t>gert</a:t>
            </a:r>
            <a:r>
              <a:rPr lang="en-US" dirty="0"/>
              <a:t> </a:t>
            </a:r>
            <a:r>
              <a:rPr lang="en-US" dirty="0" err="1"/>
              <a:t>ráð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sjóðirnir</a:t>
            </a:r>
            <a:r>
              <a:rPr lang="en-US" dirty="0"/>
              <a:t> </a:t>
            </a:r>
            <a:r>
              <a:rPr lang="en-US" dirty="0" err="1"/>
              <a:t>þurfi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selja</a:t>
            </a:r>
            <a:r>
              <a:rPr lang="en-US" dirty="0"/>
              <a:t> </a:t>
            </a:r>
            <a:r>
              <a:rPr lang="en-US" dirty="0" err="1"/>
              <a:t>eignir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uppfylla</a:t>
            </a:r>
            <a:r>
              <a:rPr lang="en-US" dirty="0"/>
              <a:t> </a:t>
            </a:r>
            <a:r>
              <a:rPr lang="en-US" dirty="0" err="1"/>
              <a:t>ný</a:t>
            </a:r>
            <a:r>
              <a:rPr lang="en-US" dirty="0"/>
              <a:t> </a:t>
            </a:r>
            <a:r>
              <a:rPr lang="en-US" dirty="0" err="1"/>
              <a:t>skilyrði</a:t>
            </a:r>
            <a:r>
              <a:rPr lang="en-US" dirty="0"/>
              <a:t> </a:t>
            </a:r>
            <a:r>
              <a:rPr lang="en-US" dirty="0" err="1"/>
              <a:t>heldur</a:t>
            </a:r>
            <a:r>
              <a:rPr lang="en-US" dirty="0"/>
              <a:t> </a:t>
            </a:r>
            <a:r>
              <a:rPr lang="en-US" dirty="0" err="1"/>
              <a:t>geti</a:t>
            </a:r>
            <a:r>
              <a:rPr lang="en-US" dirty="0"/>
              <a:t> </a:t>
            </a:r>
            <a:r>
              <a:rPr lang="en-US" dirty="0" err="1"/>
              <a:t>þeir</a:t>
            </a:r>
            <a:r>
              <a:rPr lang="en-US" dirty="0"/>
              <a:t> </a:t>
            </a:r>
            <a:r>
              <a:rPr lang="en-US" dirty="0" err="1"/>
              <a:t>hagað</a:t>
            </a:r>
            <a:r>
              <a:rPr lang="en-US" dirty="0"/>
              <a:t> </a:t>
            </a:r>
            <a:r>
              <a:rPr lang="en-US" dirty="0" err="1"/>
              <a:t>fjárfestingum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fram­haldinu</a:t>
            </a:r>
            <a:r>
              <a:rPr lang="en-US" dirty="0"/>
              <a:t> </a:t>
            </a:r>
            <a:r>
              <a:rPr lang="en-US" dirty="0" err="1"/>
              <a:t>þannig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mörkum</a:t>
            </a:r>
            <a:r>
              <a:rPr lang="en-US" dirty="0"/>
              <a:t> </a:t>
            </a:r>
            <a:r>
              <a:rPr lang="en-US" dirty="0" err="1"/>
              <a:t>laganna</a:t>
            </a:r>
            <a:r>
              <a:rPr lang="en-US" dirty="0"/>
              <a:t> </a:t>
            </a:r>
            <a:r>
              <a:rPr lang="en-US" dirty="0" err="1"/>
              <a:t>verði</a:t>
            </a:r>
            <a:r>
              <a:rPr lang="en-US" dirty="0"/>
              <a:t> </a:t>
            </a:r>
            <a:r>
              <a:rPr lang="en-US" dirty="0" err="1"/>
              <a:t>náð</a:t>
            </a:r>
            <a:r>
              <a:rPr lang="en-US" dirty="0"/>
              <a:t>.</a:t>
            </a:r>
            <a:endParaRPr lang="is-IS" dirty="0"/>
          </a:p>
          <a:p>
            <a:pPr marL="0" indent="0">
              <a:buNone/>
            </a:pPr>
            <a:endParaRPr lang="is-IS" dirty="0" smtClean="0"/>
          </a:p>
          <a:p>
            <a:pPr marL="0" indent="0">
              <a:buNone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809433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Verk</a:t>
            </a:r>
            <a:r>
              <a:rPr lang="is-IS" dirty="0" smtClean="0"/>
              <a:t>ýsing nefndarinnar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Nefndinni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/>
              <a:t> </a:t>
            </a:r>
            <a:r>
              <a:rPr lang="en-US" dirty="0" err="1" smtClean="0"/>
              <a:t>sérstaklega</a:t>
            </a:r>
            <a:r>
              <a:rPr lang="en-US" dirty="0" smtClean="0"/>
              <a:t> </a:t>
            </a:r>
            <a:r>
              <a:rPr lang="en-US" dirty="0" err="1"/>
              <a:t>falið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líta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athugasemda</a:t>
            </a:r>
            <a:r>
              <a:rPr lang="en-US" dirty="0"/>
              <a:t> </a:t>
            </a:r>
            <a:r>
              <a:rPr lang="is-IS" dirty="0" smtClean="0"/>
              <a:t>úttektar</a:t>
            </a:r>
            <a:r>
              <a:rPr lang="en-US" dirty="0" err="1" smtClean="0"/>
              <a:t>nefndar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ríkissáttasemjari</a:t>
            </a:r>
            <a:r>
              <a:rPr lang="en-US" dirty="0"/>
              <a:t> </a:t>
            </a:r>
            <a:r>
              <a:rPr lang="en-US" dirty="0" err="1"/>
              <a:t>skipaði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árinu</a:t>
            </a:r>
            <a:r>
              <a:rPr lang="en-US" dirty="0"/>
              <a:t> 2010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ósk</a:t>
            </a:r>
            <a:r>
              <a:rPr lang="en-US" dirty="0"/>
              <a:t> </a:t>
            </a:r>
            <a:r>
              <a:rPr lang="en-US" dirty="0" err="1"/>
              <a:t>Landssamtaka</a:t>
            </a:r>
            <a:r>
              <a:rPr lang="en-US" dirty="0"/>
              <a:t> </a:t>
            </a:r>
            <a:r>
              <a:rPr lang="en-US" dirty="0" err="1"/>
              <a:t>lífeyrissjóða</a:t>
            </a:r>
            <a:r>
              <a:rPr lang="en-US" dirty="0"/>
              <a:t>,  </a:t>
            </a:r>
            <a:endParaRPr lang="en-US" dirty="0" smtClean="0"/>
          </a:p>
          <a:p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nefndinni</a:t>
            </a:r>
            <a:r>
              <a:rPr lang="en-US" dirty="0"/>
              <a:t> </a:t>
            </a:r>
            <a:r>
              <a:rPr lang="en-US" dirty="0" err="1"/>
              <a:t>falið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greina</a:t>
            </a:r>
            <a:r>
              <a:rPr lang="en-US" dirty="0"/>
              <a:t> </a:t>
            </a:r>
            <a:r>
              <a:rPr lang="en-US" dirty="0" err="1"/>
              <a:t>fjárfestingarkosti</a:t>
            </a:r>
            <a:r>
              <a:rPr lang="en-US" dirty="0"/>
              <a:t> </a:t>
            </a:r>
            <a:r>
              <a:rPr lang="en-US" dirty="0" err="1"/>
              <a:t>lífeyrissjóðanna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skemmri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lengri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, </a:t>
            </a:r>
            <a:r>
              <a:rPr lang="en-US" dirty="0" err="1"/>
              <a:t>m.a.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vísan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áætlana</a:t>
            </a:r>
            <a:r>
              <a:rPr lang="en-US" dirty="0"/>
              <a:t> um </a:t>
            </a:r>
            <a:r>
              <a:rPr lang="en-US" dirty="0" err="1"/>
              <a:t>afnám</a:t>
            </a:r>
            <a:r>
              <a:rPr lang="en-US" dirty="0"/>
              <a:t> </a:t>
            </a:r>
            <a:r>
              <a:rPr lang="en-US" dirty="0" err="1"/>
              <a:t>fjármagnshafta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skýrslu</a:t>
            </a:r>
            <a:r>
              <a:rPr lang="en-US" dirty="0"/>
              <a:t> </a:t>
            </a:r>
            <a:r>
              <a:rPr lang="en-US" dirty="0" err="1"/>
              <a:t>Seðlabanka</a:t>
            </a:r>
            <a:r>
              <a:rPr lang="en-US" dirty="0"/>
              <a:t> </a:t>
            </a:r>
            <a:r>
              <a:rPr lang="en-US" dirty="0" err="1"/>
              <a:t>Íslands</a:t>
            </a:r>
            <a:r>
              <a:rPr lang="en-US" dirty="0"/>
              <a:t> um </a:t>
            </a:r>
            <a:r>
              <a:rPr lang="en-US" dirty="0" err="1"/>
              <a:t>varúðarreglur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</a:t>
            </a:r>
            <a:r>
              <a:rPr lang="en-US" dirty="0" err="1"/>
              <a:t>fjármagnshöft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gefin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út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ágúst</a:t>
            </a:r>
            <a:r>
              <a:rPr lang="en-US" dirty="0"/>
              <a:t> 2012, </a:t>
            </a:r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nn</a:t>
            </a:r>
            <a:r>
              <a:rPr lang="en-US" dirty="0" smtClean="0"/>
              <a:t> </a:t>
            </a:r>
            <a:r>
              <a:rPr lang="en-US" dirty="0" err="1"/>
              <a:t>fremur</a:t>
            </a:r>
            <a:r>
              <a:rPr lang="en-US" dirty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mælt</a:t>
            </a:r>
            <a:r>
              <a:rPr lang="en-US" dirty="0" smtClean="0"/>
              <a:t> </a:t>
            </a:r>
            <a:r>
              <a:rPr lang="en-US" dirty="0" err="1"/>
              <a:t>fyrir</a:t>
            </a:r>
            <a:r>
              <a:rPr lang="en-US" dirty="0"/>
              <a:t> um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nefndin</a:t>
            </a:r>
            <a:r>
              <a:rPr lang="en-US" dirty="0"/>
              <a:t> </a:t>
            </a:r>
            <a:r>
              <a:rPr lang="en-US" dirty="0" err="1"/>
              <a:t>skyldi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störfum</a:t>
            </a:r>
            <a:r>
              <a:rPr lang="en-US" dirty="0"/>
              <a:t> </a:t>
            </a:r>
            <a:r>
              <a:rPr lang="en-US" dirty="0" err="1"/>
              <a:t>sínum</a:t>
            </a:r>
            <a:r>
              <a:rPr lang="en-US" dirty="0"/>
              <a:t>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hliðsjón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löggjöf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Norðurlöndum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</a:t>
            </a:r>
            <a:r>
              <a:rPr lang="en-US" dirty="0" err="1"/>
              <a:t>atvikum</a:t>
            </a:r>
            <a:r>
              <a:rPr lang="en-US" dirty="0"/>
              <a:t> </a:t>
            </a:r>
            <a:r>
              <a:rPr lang="en-US" dirty="0" err="1"/>
              <a:t>annars</a:t>
            </a:r>
            <a:r>
              <a:rPr lang="en-US" dirty="0"/>
              <a:t> </a:t>
            </a:r>
            <a:r>
              <a:rPr lang="en-US" dirty="0" err="1"/>
              <a:t>staðar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ríkjum</a:t>
            </a:r>
            <a:r>
              <a:rPr lang="en-US" dirty="0"/>
              <a:t> </a:t>
            </a:r>
            <a:r>
              <a:rPr lang="en-US" dirty="0" err="1"/>
              <a:t>Evrópu</a:t>
            </a:r>
            <a:r>
              <a:rPr lang="en-US" dirty="0"/>
              <a:t>, </a:t>
            </a:r>
            <a:r>
              <a:rPr lang="en-US" dirty="0" err="1"/>
              <a:t>þar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sett 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verið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fót</a:t>
            </a:r>
            <a:r>
              <a:rPr lang="en-US" dirty="0"/>
              <a:t> </a:t>
            </a:r>
            <a:r>
              <a:rPr lang="en-US" dirty="0" err="1"/>
              <a:t>sambærileg</a:t>
            </a:r>
            <a:r>
              <a:rPr lang="en-US" dirty="0"/>
              <a:t> </a:t>
            </a:r>
            <a:r>
              <a:rPr lang="en-US" dirty="0" err="1"/>
              <a:t>lífeyrissjóðakerfi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íslenska</a:t>
            </a:r>
            <a:r>
              <a:rPr lang="en-US" dirty="0" smtClean="0"/>
              <a:t>.</a:t>
            </a:r>
          </a:p>
          <a:p>
            <a:r>
              <a:rPr lang="en-US" dirty="0" err="1"/>
              <a:t>Lagt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nefndina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taka </a:t>
            </a:r>
            <a:r>
              <a:rPr lang="en-US" dirty="0" err="1"/>
              <a:t>afstöðu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15. </a:t>
            </a:r>
            <a:r>
              <a:rPr lang="en-US" dirty="0" err="1"/>
              <a:t>febrúar</a:t>
            </a:r>
            <a:r>
              <a:rPr lang="en-US" dirty="0"/>
              <a:t> 2013 </a:t>
            </a:r>
            <a:r>
              <a:rPr lang="en-US" dirty="0" err="1"/>
              <a:t>hvort</a:t>
            </a:r>
            <a:r>
              <a:rPr lang="en-US" dirty="0"/>
              <a:t> </a:t>
            </a:r>
            <a:r>
              <a:rPr lang="en-US" dirty="0" err="1"/>
              <a:t>rétt</a:t>
            </a:r>
            <a:r>
              <a:rPr lang="en-US" dirty="0"/>
              <a:t> </a:t>
            </a:r>
            <a:r>
              <a:rPr lang="en-US" dirty="0" err="1"/>
              <a:t>væri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leggja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afmarkaðar</a:t>
            </a:r>
            <a:r>
              <a:rPr lang="en-US" dirty="0"/>
              <a:t> </a:t>
            </a:r>
            <a:r>
              <a:rPr lang="en-US" dirty="0" err="1"/>
              <a:t>breytingar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fjárfestingarheimildum</a:t>
            </a:r>
            <a:r>
              <a:rPr lang="en-US" dirty="0"/>
              <a:t> </a:t>
            </a:r>
            <a:r>
              <a:rPr lang="en-US" dirty="0" err="1"/>
              <a:t>lífeyrissjóðanna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vorþingi</a:t>
            </a:r>
            <a:r>
              <a:rPr lang="en-US" dirty="0"/>
              <a:t> 2013 </a:t>
            </a:r>
            <a:r>
              <a:rPr lang="en-US" dirty="0" err="1"/>
              <a:t>vegna</a:t>
            </a:r>
            <a:r>
              <a:rPr lang="en-US" dirty="0"/>
              <a:t> </a:t>
            </a:r>
            <a:r>
              <a:rPr lang="en-US" dirty="0" err="1"/>
              <a:t>aðstæðna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fjármálamörkuðum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Frumvarp</a:t>
            </a:r>
            <a:r>
              <a:rPr lang="en-US" dirty="0" smtClean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lagt</a:t>
            </a:r>
            <a:r>
              <a:rPr lang="en-US" dirty="0"/>
              <a:t> </a:t>
            </a:r>
            <a:r>
              <a:rPr lang="en-US" dirty="0" err="1"/>
              <a:t>fram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vorþingi</a:t>
            </a:r>
            <a:r>
              <a:rPr lang="en-US" dirty="0"/>
              <a:t> 2013 (</a:t>
            </a:r>
            <a:r>
              <a:rPr lang="en-US" dirty="0" err="1"/>
              <a:t>þingskjal</a:t>
            </a:r>
            <a:r>
              <a:rPr lang="en-US" dirty="0"/>
              <a:t> 1089, 625. </a:t>
            </a:r>
            <a:r>
              <a:rPr lang="en-US" dirty="0" err="1"/>
              <a:t>mál</a:t>
            </a:r>
            <a:r>
              <a:rPr lang="en-US" dirty="0"/>
              <a:t>)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náði</a:t>
            </a:r>
            <a:r>
              <a:rPr lang="en-US" dirty="0"/>
              <a:t> </a:t>
            </a:r>
            <a:r>
              <a:rPr lang="en-US" dirty="0" err="1"/>
              <a:t>ekki</a:t>
            </a:r>
            <a:r>
              <a:rPr lang="en-US" dirty="0"/>
              <a:t> </a:t>
            </a:r>
            <a:r>
              <a:rPr lang="en-US" dirty="0" err="1"/>
              <a:t>fram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ganga. </a:t>
            </a:r>
            <a:r>
              <a:rPr lang="en-US" dirty="0" err="1"/>
              <a:t>Frumvarp</a:t>
            </a:r>
            <a:r>
              <a:rPr lang="en-US" dirty="0"/>
              <a:t> </a:t>
            </a:r>
            <a:r>
              <a:rPr lang="en-US" dirty="0" err="1"/>
              <a:t>þetta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byggt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endanlegum</a:t>
            </a:r>
            <a:r>
              <a:rPr lang="en-US" dirty="0"/>
              <a:t> </a:t>
            </a:r>
            <a:r>
              <a:rPr lang="en-US" dirty="0" err="1"/>
              <a:t>niðurstöðum</a:t>
            </a:r>
            <a:r>
              <a:rPr lang="en-US" dirty="0"/>
              <a:t> </a:t>
            </a:r>
            <a:r>
              <a:rPr lang="en-US" dirty="0" err="1"/>
              <a:t>nefndarinnar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6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Úttektarnefnd 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21366"/>
            <a:ext cx="9720073" cy="448799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skýrslu</a:t>
            </a:r>
            <a:r>
              <a:rPr lang="en-US" dirty="0"/>
              <a:t> </a:t>
            </a:r>
            <a:r>
              <a:rPr lang="en-US" dirty="0" err="1"/>
              <a:t>úttektarnefndarinnar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gefin</a:t>
            </a:r>
            <a:r>
              <a:rPr lang="en-US" dirty="0"/>
              <a:t> </a:t>
            </a:r>
            <a:r>
              <a:rPr lang="en-US" dirty="0" err="1"/>
              <a:t>út</a:t>
            </a:r>
            <a:r>
              <a:rPr lang="en-US" dirty="0"/>
              <a:t> 3. </a:t>
            </a:r>
            <a:r>
              <a:rPr lang="en-US" dirty="0" err="1"/>
              <a:t>febrúar</a:t>
            </a:r>
            <a:r>
              <a:rPr lang="en-US" dirty="0"/>
              <a:t> 2012, </a:t>
            </a:r>
            <a:r>
              <a:rPr lang="en-US" dirty="0" err="1"/>
              <a:t>voru</a:t>
            </a:r>
            <a:r>
              <a:rPr lang="en-US" dirty="0"/>
              <a:t> </a:t>
            </a:r>
            <a:r>
              <a:rPr lang="en-US" dirty="0" err="1"/>
              <a:t>gerðar</a:t>
            </a:r>
            <a:r>
              <a:rPr lang="en-US" dirty="0"/>
              <a:t> </a:t>
            </a:r>
            <a:r>
              <a:rPr lang="en-US" dirty="0" err="1" smtClean="0"/>
              <a:t>margþættar</a:t>
            </a:r>
            <a:r>
              <a:rPr lang="en-US" dirty="0" smtClean="0"/>
              <a:t> </a:t>
            </a:r>
            <a:r>
              <a:rPr lang="en-US" dirty="0" err="1"/>
              <a:t>athugasemdir</a:t>
            </a:r>
            <a:r>
              <a:rPr lang="en-US" dirty="0"/>
              <a:t>, </a:t>
            </a:r>
            <a:r>
              <a:rPr lang="en-US" dirty="0" err="1"/>
              <a:t>bæði</a:t>
            </a:r>
            <a:r>
              <a:rPr lang="en-US" dirty="0"/>
              <a:t> </a:t>
            </a:r>
            <a:r>
              <a:rPr lang="en-US" dirty="0" err="1"/>
              <a:t>almennar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sértækar</a:t>
            </a:r>
            <a:r>
              <a:rPr lang="en-US" dirty="0"/>
              <a:t>,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ákvæði</a:t>
            </a:r>
            <a:r>
              <a:rPr lang="en-US" dirty="0"/>
              <a:t> 36. gr</a:t>
            </a:r>
            <a:r>
              <a:rPr lang="en-US" dirty="0" smtClean="0"/>
              <a:t>. </a:t>
            </a:r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gerir</a:t>
            </a:r>
            <a:r>
              <a:rPr lang="en-US" dirty="0"/>
              <a:t> </a:t>
            </a:r>
            <a:r>
              <a:rPr lang="en-US" dirty="0" err="1"/>
              <a:t>nefndin</a:t>
            </a:r>
            <a:r>
              <a:rPr lang="en-US" dirty="0"/>
              <a:t> </a:t>
            </a:r>
            <a:r>
              <a:rPr lang="en-US" dirty="0" err="1"/>
              <a:t>jafnframt</a:t>
            </a:r>
            <a:r>
              <a:rPr lang="en-US" dirty="0"/>
              <a:t> </a:t>
            </a:r>
            <a:r>
              <a:rPr lang="en-US" dirty="0" err="1"/>
              <a:t>víðtækar</a:t>
            </a:r>
            <a:r>
              <a:rPr lang="en-US" dirty="0"/>
              <a:t> </a:t>
            </a:r>
            <a:r>
              <a:rPr lang="en-US" dirty="0" err="1"/>
              <a:t>athugasemdir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ýmsar</a:t>
            </a:r>
            <a:r>
              <a:rPr lang="en-US" dirty="0"/>
              <a:t> </a:t>
            </a:r>
            <a:r>
              <a:rPr lang="en-US" dirty="0" err="1"/>
              <a:t>fjárfestingarákvarðanir</a:t>
            </a:r>
            <a:r>
              <a:rPr lang="en-US" dirty="0"/>
              <a:t> </a:t>
            </a:r>
            <a:r>
              <a:rPr lang="en-US" dirty="0" err="1"/>
              <a:t>lífeyrissjóðanna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vísan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varfærnissjónarmiða</a:t>
            </a:r>
            <a:r>
              <a:rPr lang="en-US" dirty="0"/>
              <a:t>. </a:t>
            </a:r>
            <a:r>
              <a:rPr lang="en-US" dirty="0" err="1" smtClean="0"/>
              <a:t>Nefndin</a:t>
            </a:r>
            <a:r>
              <a:rPr lang="en-US" dirty="0" smtClean="0"/>
              <a:t> </a:t>
            </a:r>
            <a:r>
              <a:rPr lang="en-US" dirty="0" err="1" smtClean="0"/>
              <a:t>taldi</a:t>
            </a:r>
            <a:r>
              <a:rPr lang="en-US" dirty="0" smtClean="0"/>
              <a:t> </a:t>
            </a:r>
            <a:r>
              <a:rPr lang="en-US" dirty="0" err="1" smtClean="0"/>
              <a:t>meðal</a:t>
            </a:r>
            <a:r>
              <a:rPr lang="en-US" dirty="0" smtClean="0"/>
              <a:t> </a:t>
            </a:r>
            <a:r>
              <a:rPr lang="en-US" dirty="0" err="1" smtClean="0"/>
              <a:t>annars</a:t>
            </a:r>
            <a:r>
              <a:rPr lang="en-US" dirty="0"/>
              <a:t>: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/>
              <a:t>rýmkun</a:t>
            </a:r>
            <a:r>
              <a:rPr lang="en-US" dirty="0"/>
              <a:t> </a:t>
            </a:r>
            <a:r>
              <a:rPr lang="en-US" dirty="0" err="1"/>
              <a:t>lagaheimildar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fjárfestinga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hlutabréfum</a:t>
            </a:r>
            <a:r>
              <a:rPr lang="en-US" dirty="0"/>
              <a:t>, </a:t>
            </a:r>
            <a:r>
              <a:rPr lang="en-US" dirty="0" err="1"/>
              <a:t>fyrst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árinu</a:t>
            </a:r>
            <a:r>
              <a:rPr lang="en-US" dirty="0"/>
              <a:t> 2004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síðan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árinu</a:t>
            </a:r>
            <a:r>
              <a:rPr lang="en-US" dirty="0"/>
              <a:t> </a:t>
            </a:r>
            <a:r>
              <a:rPr lang="en-US" dirty="0" smtClean="0"/>
              <a:t>2006 (60%), </a:t>
            </a:r>
            <a:r>
              <a:rPr lang="en-US" dirty="0" err="1"/>
              <a:t>hefði</a:t>
            </a:r>
            <a:r>
              <a:rPr lang="en-US" dirty="0"/>
              <a:t> </a:t>
            </a:r>
            <a:r>
              <a:rPr lang="en-US" dirty="0" err="1"/>
              <a:t>aldrei</a:t>
            </a:r>
            <a:r>
              <a:rPr lang="en-US" dirty="0"/>
              <a:t> </a:t>
            </a:r>
            <a:r>
              <a:rPr lang="en-US" dirty="0" err="1"/>
              <a:t>átt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koma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skilyrðum</a:t>
            </a:r>
            <a:r>
              <a:rPr lang="en-US" dirty="0"/>
              <a:t> um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fjárfest</a:t>
            </a:r>
            <a:r>
              <a:rPr lang="en-US" dirty="0"/>
              <a:t> </a:t>
            </a:r>
            <a:r>
              <a:rPr lang="en-US" dirty="0" err="1"/>
              <a:t>væri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erlendum</a:t>
            </a:r>
            <a:r>
              <a:rPr lang="en-US" dirty="0"/>
              <a:t> </a:t>
            </a:r>
            <a:r>
              <a:rPr lang="en-US" dirty="0" err="1"/>
              <a:t>hlutabréfum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tilteknu</a:t>
            </a:r>
            <a:r>
              <a:rPr lang="en-US" dirty="0"/>
              <a:t> </a:t>
            </a:r>
            <a:r>
              <a:rPr lang="en-US" dirty="0" err="1"/>
              <a:t>hlutfalli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/>
              <a:t>auknar</a:t>
            </a:r>
            <a:r>
              <a:rPr lang="en-US" dirty="0"/>
              <a:t> </a:t>
            </a:r>
            <a:r>
              <a:rPr lang="en-US" dirty="0" err="1"/>
              <a:t>heimildir</a:t>
            </a:r>
            <a:r>
              <a:rPr lang="en-US" dirty="0"/>
              <a:t> </a:t>
            </a:r>
            <a:r>
              <a:rPr lang="en-US" dirty="0" err="1"/>
              <a:t>lífeyrissjóða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fjárfesta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óskráðum</a:t>
            </a:r>
            <a:r>
              <a:rPr lang="en-US" dirty="0"/>
              <a:t> </a:t>
            </a:r>
            <a:r>
              <a:rPr lang="en-US" dirty="0" err="1"/>
              <a:t>bréfum</a:t>
            </a:r>
            <a:r>
              <a:rPr lang="en-US" dirty="0"/>
              <a:t> </a:t>
            </a:r>
            <a:r>
              <a:rPr lang="en-US" dirty="0" smtClean="0"/>
              <a:t>(20%) </a:t>
            </a:r>
            <a:r>
              <a:rPr lang="en-US" dirty="0" err="1" smtClean="0"/>
              <a:t>skuli</a:t>
            </a:r>
            <a:r>
              <a:rPr lang="en-US" dirty="0" smtClean="0"/>
              <a:t> </a:t>
            </a:r>
            <a:r>
              <a:rPr lang="en-US" dirty="0" err="1"/>
              <a:t>lækkaðar</a:t>
            </a:r>
            <a:r>
              <a:rPr lang="en-US" dirty="0"/>
              <a:t> </a:t>
            </a:r>
            <a:r>
              <a:rPr lang="en-US" dirty="0" err="1"/>
              <a:t>á</a:t>
            </a:r>
            <a:r>
              <a:rPr lang="en-US" dirty="0"/>
              <a:t> </a:t>
            </a:r>
            <a:r>
              <a:rPr lang="en-US" dirty="0" err="1"/>
              <a:t>ný</a:t>
            </a:r>
            <a:r>
              <a:rPr lang="en-US" dirty="0"/>
              <a:t> um </a:t>
            </a:r>
            <a:r>
              <a:rPr lang="en-US" dirty="0" err="1"/>
              <a:t>leið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verðbréfamarkaði</a:t>
            </a:r>
            <a:r>
              <a:rPr lang="en-US" dirty="0"/>
              <a:t> </a:t>
            </a:r>
            <a:r>
              <a:rPr lang="en-US" dirty="0" err="1"/>
              <a:t>innan</a:t>
            </a:r>
            <a:r>
              <a:rPr lang="en-US" dirty="0"/>
              <a:t> lands vex </a:t>
            </a:r>
            <a:r>
              <a:rPr lang="en-US" dirty="0" err="1"/>
              <a:t>fiskur</a:t>
            </a:r>
            <a:r>
              <a:rPr lang="en-US" dirty="0"/>
              <a:t> um </a:t>
            </a:r>
            <a:r>
              <a:rPr lang="en-US" dirty="0" err="1" smtClean="0"/>
              <a:t>hrygg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huga</a:t>
            </a:r>
            <a:r>
              <a:rPr lang="en-US" dirty="0" smtClean="0"/>
              <a:t> </a:t>
            </a:r>
            <a:r>
              <a:rPr lang="en-US" dirty="0" err="1" smtClean="0"/>
              <a:t>bæri</a:t>
            </a:r>
            <a:r>
              <a:rPr lang="en-US" dirty="0" smtClean="0"/>
              <a:t> </a:t>
            </a:r>
            <a:r>
              <a:rPr lang="en-US" dirty="0" err="1" smtClean="0"/>
              <a:t>betur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framtaksfjárfestingum</a:t>
            </a:r>
            <a:r>
              <a:rPr lang="en-US" dirty="0" smtClean="0"/>
              <a:t> </a:t>
            </a:r>
            <a:r>
              <a:rPr lang="en-US" dirty="0"/>
              <a:t>(e. private equity)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setja</a:t>
            </a:r>
            <a:r>
              <a:rPr lang="en-US" dirty="0" smtClean="0"/>
              <a:t> </a:t>
            </a:r>
            <a:r>
              <a:rPr lang="en-US" dirty="0" err="1"/>
              <a:t>slíkum</a:t>
            </a:r>
            <a:r>
              <a:rPr lang="en-US" dirty="0"/>
              <a:t> </a:t>
            </a:r>
            <a:r>
              <a:rPr lang="en-US" dirty="0" err="1"/>
              <a:t>fjárfestingum</a:t>
            </a:r>
            <a:r>
              <a:rPr lang="en-US" dirty="0"/>
              <a:t> </a:t>
            </a:r>
            <a:r>
              <a:rPr lang="en-US" dirty="0" err="1"/>
              <a:t>mörk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vísan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is-IS" dirty="0" smtClean="0"/>
              <a:t>ífeyrissjóða sem</a:t>
            </a:r>
            <a:r>
              <a:rPr lang="en-US" dirty="0" smtClean="0"/>
              <a:t> </a:t>
            </a:r>
            <a:r>
              <a:rPr lang="en-US" dirty="0" err="1"/>
              <a:t>varfærinna</a:t>
            </a:r>
            <a:r>
              <a:rPr lang="en-US" dirty="0"/>
              <a:t> </a:t>
            </a:r>
            <a:r>
              <a:rPr lang="en-US" dirty="0" err="1" smtClean="0"/>
              <a:t>fjárfesta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heimildum</a:t>
            </a:r>
            <a:r>
              <a:rPr lang="en-US" dirty="0" smtClean="0"/>
              <a:t> </a:t>
            </a:r>
            <a:r>
              <a:rPr lang="en-US" dirty="0" err="1"/>
              <a:t>lífeyrissjóða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fjárfesta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íbúðarhúsnæði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reka</a:t>
            </a:r>
            <a:r>
              <a:rPr lang="en-US" dirty="0"/>
              <a:t> </a:t>
            </a:r>
            <a:r>
              <a:rPr lang="en-US" dirty="0" err="1" smtClean="0"/>
              <a:t>það</a:t>
            </a:r>
            <a:r>
              <a:rPr lang="en-US" dirty="0" smtClean="0"/>
              <a:t> </a:t>
            </a:r>
            <a:r>
              <a:rPr lang="en-US" dirty="0" err="1" smtClean="0"/>
              <a:t>ætti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afturkalla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þeim</a:t>
            </a:r>
            <a:r>
              <a:rPr lang="en-US" dirty="0" smtClean="0"/>
              <a:t> </a:t>
            </a:r>
            <a:r>
              <a:rPr lang="en-US" dirty="0" err="1" smtClean="0"/>
              <a:t>veit</a:t>
            </a:r>
            <a:r>
              <a:rPr lang="en-US" dirty="0" smtClean="0"/>
              <a:t> </a:t>
            </a:r>
            <a:r>
              <a:rPr lang="en-US" dirty="0" err="1" smtClean="0"/>
              <a:t>heimilt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fj</a:t>
            </a:r>
            <a:r>
              <a:rPr lang="is-IS" dirty="0" smtClean="0"/>
              <a:t>árfesta í hlutafélögum með slíkt hlutverk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12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gr. </a:t>
            </a:r>
            <a:r>
              <a:rPr lang="en-US" dirty="0" err="1" smtClean="0"/>
              <a:t>frumvarpsins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m</a:t>
            </a:r>
            <a:r>
              <a:rPr lang="is-IS" dirty="0" smtClean="0"/>
              <a:t>álsl. 1. mgr. 20. laganna fellur brott</a:t>
            </a:r>
          </a:p>
          <a:p>
            <a:r>
              <a:rPr lang="en-US" b="1" dirty="0"/>
              <a:t>20. gr.</a:t>
            </a:r>
            <a:r>
              <a:rPr lang="en-US" dirty="0"/>
              <a:t> </a:t>
            </a:r>
            <a:r>
              <a:rPr lang="en-US" dirty="0" err="1"/>
              <a:t>Starfsemi</a:t>
            </a:r>
            <a:r>
              <a:rPr lang="en-US" dirty="0"/>
              <a:t> </a:t>
            </a:r>
            <a:r>
              <a:rPr lang="en-US" dirty="0" err="1"/>
              <a:t>lífeyrissjóðs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lúta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móttöku</a:t>
            </a:r>
            <a:r>
              <a:rPr lang="en-US" dirty="0"/>
              <a:t>, </a:t>
            </a:r>
            <a:r>
              <a:rPr lang="en-US" dirty="0" err="1"/>
              <a:t>varðveislu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ávöxtun</a:t>
            </a:r>
            <a:r>
              <a:rPr lang="en-US" dirty="0"/>
              <a:t> </a:t>
            </a:r>
            <a:r>
              <a:rPr lang="en-US" dirty="0" err="1"/>
              <a:t>iðgjalda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greiðslu</a:t>
            </a:r>
            <a:r>
              <a:rPr lang="en-US" dirty="0"/>
              <a:t> </a:t>
            </a:r>
            <a:r>
              <a:rPr lang="en-US" dirty="0" err="1"/>
              <a:t>lífeyris</a:t>
            </a:r>
            <a:r>
              <a:rPr lang="en-US" dirty="0"/>
              <a:t>. </a:t>
            </a:r>
            <a:r>
              <a:rPr lang="en-US" strike="sngStrike" dirty="0" err="1"/>
              <a:t>Iðgjöld</a:t>
            </a:r>
            <a:r>
              <a:rPr lang="en-US" strike="sngStrike" dirty="0"/>
              <a:t> </a:t>
            </a:r>
            <a:r>
              <a:rPr lang="en-US" strike="sngStrike" dirty="0" err="1"/>
              <a:t>og</a:t>
            </a:r>
            <a:r>
              <a:rPr lang="en-US" strike="sngStrike" dirty="0"/>
              <a:t> </a:t>
            </a:r>
            <a:r>
              <a:rPr lang="en-US" strike="sngStrike" dirty="0" err="1"/>
              <a:t>annað</a:t>
            </a:r>
            <a:r>
              <a:rPr lang="en-US" strike="sngStrike" dirty="0"/>
              <a:t> </a:t>
            </a:r>
            <a:r>
              <a:rPr lang="en-US" strike="sngStrike" dirty="0" err="1"/>
              <a:t>ráðstöfunarfé</a:t>
            </a:r>
            <a:r>
              <a:rPr lang="en-US" strike="sngStrike" dirty="0"/>
              <a:t> </a:t>
            </a:r>
            <a:r>
              <a:rPr lang="en-US" strike="sngStrike" dirty="0" err="1"/>
              <a:t>lífeyrissjóðs</a:t>
            </a:r>
            <a:r>
              <a:rPr lang="en-US" strike="sngStrike" dirty="0"/>
              <a:t> </a:t>
            </a:r>
            <a:r>
              <a:rPr lang="en-US" strike="sngStrike" dirty="0" err="1"/>
              <a:t>skal</a:t>
            </a:r>
            <a:r>
              <a:rPr lang="en-US" strike="sngStrike" dirty="0"/>
              <a:t> </a:t>
            </a:r>
            <a:r>
              <a:rPr lang="en-US" strike="sngStrike" dirty="0" err="1"/>
              <a:t>ávaxta</a:t>
            </a:r>
            <a:r>
              <a:rPr lang="en-US" strike="sngStrike" dirty="0"/>
              <a:t> </a:t>
            </a:r>
            <a:r>
              <a:rPr lang="en-US" strike="sngStrike" dirty="0" err="1"/>
              <a:t>sameiginlega</a:t>
            </a:r>
            <a:r>
              <a:rPr lang="en-US" strike="sngStrike" dirty="0"/>
              <a:t> </a:t>
            </a:r>
            <a:r>
              <a:rPr lang="en-US" strike="sngStrike" dirty="0" err="1"/>
              <a:t>með</a:t>
            </a:r>
            <a:r>
              <a:rPr lang="en-US" strike="sngStrike" dirty="0"/>
              <a:t> </a:t>
            </a:r>
            <a:r>
              <a:rPr lang="en-US" strike="sngStrike" dirty="0" err="1"/>
              <a:t>innlánum</a:t>
            </a:r>
            <a:r>
              <a:rPr lang="en-US" strike="sngStrike" dirty="0"/>
              <a:t> </a:t>
            </a:r>
            <a:r>
              <a:rPr lang="en-US" strike="sngStrike" dirty="0" err="1"/>
              <a:t>í</a:t>
            </a:r>
            <a:r>
              <a:rPr lang="en-US" strike="sngStrike" dirty="0"/>
              <a:t> </a:t>
            </a:r>
            <a:r>
              <a:rPr lang="en-US" strike="sngStrike" dirty="0" err="1"/>
              <a:t>bönkum</a:t>
            </a:r>
            <a:r>
              <a:rPr lang="en-US" strike="sngStrike" dirty="0"/>
              <a:t> </a:t>
            </a:r>
            <a:r>
              <a:rPr lang="en-US" strike="sngStrike" dirty="0" err="1"/>
              <a:t>og</a:t>
            </a:r>
            <a:r>
              <a:rPr lang="en-US" strike="sngStrike" dirty="0"/>
              <a:t> </a:t>
            </a:r>
            <a:r>
              <a:rPr lang="en-US" strike="sngStrike" dirty="0" err="1"/>
              <a:t>sparisjóðum</a:t>
            </a:r>
            <a:r>
              <a:rPr lang="en-US" strike="sngStrike" dirty="0"/>
              <a:t> </a:t>
            </a:r>
            <a:r>
              <a:rPr lang="en-US" strike="sngStrike" dirty="0" err="1"/>
              <a:t>eða</a:t>
            </a:r>
            <a:r>
              <a:rPr lang="en-US" strike="sngStrike" dirty="0"/>
              <a:t> </a:t>
            </a:r>
            <a:r>
              <a:rPr lang="en-US" strike="sngStrike" dirty="0" err="1"/>
              <a:t>í</a:t>
            </a:r>
            <a:r>
              <a:rPr lang="en-US" strike="sngStrike" dirty="0"/>
              <a:t> </a:t>
            </a:r>
            <a:r>
              <a:rPr lang="en-US" strike="sngStrike" dirty="0" err="1"/>
              <a:t>framseljanlegum</a:t>
            </a:r>
            <a:r>
              <a:rPr lang="en-US" strike="sngStrike" dirty="0"/>
              <a:t> </a:t>
            </a:r>
            <a:r>
              <a:rPr lang="en-US" strike="sngStrike" dirty="0" err="1"/>
              <a:t>verðbréfum</a:t>
            </a:r>
            <a:r>
              <a:rPr lang="en-US" strike="sngStrike" dirty="0"/>
              <a:t> </a:t>
            </a:r>
            <a:r>
              <a:rPr lang="en-US" strike="sngStrike" dirty="0" err="1"/>
              <a:t>á</a:t>
            </a:r>
            <a:r>
              <a:rPr lang="en-US" strike="sngStrike" dirty="0"/>
              <a:t> </a:t>
            </a:r>
            <a:r>
              <a:rPr lang="en-US" strike="sngStrike" dirty="0" err="1"/>
              <a:t>grundvelli</a:t>
            </a:r>
            <a:r>
              <a:rPr lang="en-US" strike="sngStrike" dirty="0"/>
              <a:t> </a:t>
            </a:r>
            <a:r>
              <a:rPr lang="en-US" strike="sngStrike" dirty="0" err="1"/>
              <a:t>áhættudreifingar</a:t>
            </a:r>
            <a:r>
              <a:rPr lang="en-US" strike="sngStrike" dirty="0"/>
              <a:t> </a:t>
            </a:r>
            <a:r>
              <a:rPr lang="en-US" strike="sngStrike" dirty="0" err="1"/>
              <a:t>samkvæmt</a:t>
            </a:r>
            <a:r>
              <a:rPr lang="en-US" strike="sngStrike" dirty="0"/>
              <a:t> </a:t>
            </a:r>
            <a:r>
              <a:rPr lang="en-US" strike="sngStrike" dirty="0" err="1"/>
              <a:t>fyrir</a:t>
            </a:r>
            <a:r>
              <a:rPr lang="en-US" strike="sngStrike" dirty="0"/>
              <a:t> </a:t>
            </a:r>
            <a:r>
              <a:rPr lang="en-US" strike="sngStrike" dirty="0" err="1"/>
              <a:t>fram</a:t>
            </a:r>
            <a:r>
              <a:rPr lang="en-US" strike="sngStrike" dirty="0"/>
              <a:t> </a:t>
            </a:r>
            <a:r>
              <a:rPr lang="en-US" strike="sngStrike" dirty="0" err="1"/>
              <a:t>kunngerðri</a:t>
            </a:r>
            <a:r>
              <a:rPr lang="en-US" strike="sngStrike" dirty="0"/>
              <a:t> </a:t>
            </a:r>
            <a:r>
              <a:rPr lang="en-US" strike="sngStrike" dirty="0" err="1"/>
              <a:t>fjárfestingarstefnu</a:t>
            </a:r>
            <a:r>
              <a:rPr lang="en-US" strike="sngStrike" dirty="0" smtClean="0"/>
              <a:t>.</a:t>
            </a:r>
          </a:p>
          <a:p>
            <a:r>
              <a:rPr lang="en-US" dirty="0" err="1" smtClean="0"/>
              <a:t>Fj</a:t>
            </a:r>
            <a:r>
              <a:rPr lang="is-IS" dirty="0" smtClean="0"/>
              <a:t>árfestingarheimild sem færð er í VII kafla laganna. </a:t>
            </a:r>
          </a:p>
          <a:p>
            <a:r>
              <a:rPr lang="is-IS" dirty="0" smtClean="0"/>
              <a:t>Hugtakið “framseljanlegt verðbréf” er lagt niður og þess í stað tekið upp hugtakið fjármálagerningar eins og það hugtak er skýrt í lögum um verðbréfaviðskiptum á hverjum tíma.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88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gr. </a:t>
            </a:r>
            <a:r>
              <a:rPr lang="en-US" dirty="0" err="1" smtClean="0"/>
              <a:t>frumvarpsins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29. gr. N</a:t>
            </a:r>
            <a:r>
              <a:rPr lang="is-IS" dirty="0" smtClean="0"/>
              <a:t>úgildandi laga</a:t>
            </a:r>
          </a:p>
          <a:p>
            <a:r>
              <a:rPr lang="en-US" dirty="0" err="1"/>
              <a:t>Stjórn</a:t>
            </a:r>
            <a:r>
              <a:rPr lang="en-US" dirty="0"/>
              <a:t> </a:t>
            </a:r>
            <a:r>
              <a:rPr lang="en-US" dirty="0" err="1"/>
              <a:t>lífeyrissjóðs</a:t>
            </a:r>
            <a:r>
              <a:rPr lang="en-US" dirty="0"/>
              <a:t> </a:t>
            </a:r>
            <a:r>
              <a:rPr lang="en-US" dirty="0" err="1"/>
              <a:t>ber</a:t>
            </a:r>
            <a:r>
              <a:rPr lang="en-US" dirty="0"/>
              <a:t> </a:t>
            </a:r>
            <a:r>
              <a:rPr lang="en-US" dirty="0" err="1"/>
              <a:t>ábyrgð</a:t>
            </a:r>
            <a:r>
              <a:rPr lang="en-US" dirty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:</a:t>
            </a:r>
            <a:endParaRPr lang="is-IS" dirty="0" smtClean="0"/>
          </a:p>
          <a:p>
            <a:r>
              <a:rPr lang="en-US" dirty="0"/>
              <a:t> </a:t>
            </a:r>
            <a:r>
              <a:rPr lang="en-US" dirty="0" smtClean="0"/>
              <a:t>8</a:t>
            </a:r>
            <a:r>
              <a:rPr lang="en-US" dirty="0"/>
              <a:t>. 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móta</a:t>
            </a:r>
            <a:r>
              <a:rPr lang="en-US" dirty="0"/>
              <a:t> </a:t>
            </a:r>
            <a:r>
              <a:rPr lang="en-US" dirty="0" err="1"/>
              <a:t>innra</a:t>
            </a:r>
            <a:r>
              <a:rPr lang="en-US" dirty="0"/>
              <a:t> </a:t>
            </a:r>
            <a:r>
              <a:rPr lang="en-US" dirty="0" err="1"/>
              <a:t>eftirlit</a:t>
            </a:r>
            <a:r>
              <a:rPr lang="en-US" dirty="0"/>
              <a:t> </a:t>
            </a:r>
            <a:r>
              <a:rPr lang="en-US" dirty="0" err="1"/>
              <a:t>lífeyrissjóðsins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skjalfesta</a:t>
            </a:r>
            <a:r>
              <a:rPr lang="en-US" dirty="0"/>
              <a:t> </a:t>
            </a:r>
            <a:r>
              <a:rPr lang="en-US" dirty="0" err="1" smtClean="0"/>
              <a:t>eftirlitsferla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 </a:t>
            </a:r>
            <a:r>
              <a:rPr lang="en-US" dirty="0" smtClean="0"/>
              <a:t>9</a:t>
            </a:r>
            <a:r>
              <a:rPr lang="en-US" dirty="0"/>
              <a:t>. </a:t>
            </a:r>
            <a:r>
              <a:rPr lang="en-US" strike="sngStrike" dirty="0" err="1"/>
              <a:t>að</a:t>
            </a:r>
            <a:r>
              <a:rPr lang="en-US" strike="sngStrike" dirty="0"/>
              <a:t> </a:t>
            </a:r>
            <a:r>
              <a:rPr lang="en-US" strike="sngStrike" dirty="0" err="1"/>
              <a:t>móta</a:t>
            </a:r>
            <a:r>
              <a:rPr lang="en-US" strike="sngStrike" dirty="0"/>
              <a:t> </a:t>
            </a:r>
            <a:r>
              <a:rPr lang="en-US" strike="sngStrike" dirty="0" err="1"/>
              <a:t>eftirlitskerfi</a:t>
            </a:r>
            <a:r>
              <a:rPr lang="en-US" strike="sngStrike" dirty="0"/>
              <a:t> </a:t>
            </a:r>
            <a:r>
              <a:rPr lang="en-US" strike="sngStrike" dirty="0" err="1"/>
              <a:t>sem</a:t>
            </a:r>
            <a:r>
              <a:rPr lang="en-US" strike="sngStrike" dirty="0"/>
              <a:t> </a:t>
            </a:r>
            <a:r>
              <a:rPr lang="en-US" strike="sngStrike" dirty="0" err="1"/>
              <a:t>gerir</a:t>
            </a:r>
            <a:r>
              <a:rPr lang="en-US" strike="sngStrike" dirty="0"/>
              <a:t> </a:t>
            </a:r>
            <a:r>
              <a:rPr lang="en-US" strike="sngStrike" dirty="0" err="1"/>
              <a:t>sjóðnum</a:t>
            </a:r>
            <a:r>
              <a:rPr lang="en-US" strike="sngStrike" dirty="0"/>
              <a:t> </a:t>
            </a:r>
            <a:r>
              <a:rPr lang="en-US" strike="sngStrike" dirty="0" err="1"/>
              <a:t>kleift</a:t>
            </a:r>
            <a:r>
              <a:rPr lang="en-US" strike="sngStrike" dirty="0"/>
              <a:t> </a:t>
            </a:r>
            <a:r>
              <a:rPr lang="en-US" strike="sngStrike" dirty="0" err="1"/>
              <a:t>að</a:t>
            </a:r>
            <a:r>
              <a:rPr lang="en-US" strike="sngStrike" dirty="0"/>
              <a:t> </a:t>
            </a:r>
            <a:r>
              <a:rPr lang="en-US" strike="sngStrike" dirty="0" err="1"/>
              <a:t>greina</a:t>
            </a:r>
            <a:r>
              <a:rPr lang="en-US" strike="sngStrike" dirty="0"/>
              <a:t>, </a:t>
            </a:r>
            <a:r>
              <a:rPr lang="en-US" strike="sngStrike" dirty="0" err="1"/>
              <a:t>vakta</a:t>
            </a:r>
            <a:r>
              <a:rPr lang="en-US" strike="sngStrike" dirty="0"/>
              <a:t>, meta </a:t>
            </a:r>
            <a:r>
              <a:rPr lang="en-US" strike="sngStrike" dirty="0" err="1"/>
              <a:t>og</a:t>
            </a:r>
            <a:r>
              <a:rPr lang="en-US" strike="sngStrike" dirty="0"/>
              <a:t> </a:t>
            </a:r>
            <a:r>
              <a:rPr lang="en-US" strike="sngStrike" dirty="0" err="1"/>
              <a:t>stýra</a:t>
            </a:r>
            <a:r>
              <a:rPr lang="en-US" strike="sngStrike" dirty="0"/>
              <a:t> </a:t>
            </a:r>
            <a:r>
              <a:rPr lang="en-US" strike="sngStrike" dirty="0" err="1" smtClean="0"/>
              <a:t>á</a:t>
            </a:r>
            <a:r>
              <a:rPr lang="en-US" strike="sngStrike" dirty="0"/>
              <a:t> </a:t>
            </a:r>
            <a:r>
              <a:rPr lang="en-US" strike="sngStrike" dirty="0" err="1" smtClean="0"/>
              <a:t>hættu</a:t>
            </a:r>
            <a:r>
              <a:rPr lang="en-US" strike="sngStrike" dirty="0" smtClean="0"/>
              <a:t> </a:t>
            </a:r>
            <a:r>
              <a:rPr lang="en-US" strike="sngStrike" dirty="0" err="1"/>
              <a:t>í</a:t>
            </a:r>
            <a:r>
              <a:rPr lang="en-US" strike="sngStrike" dirty="0"/>
              <a:t> </a:t>
            </a:r>
            <a:r>
              <a:rPr lang="en-US" strike="sngStrike" dirty="0" err="1"/>
              <a:t>starfsemi</a:t>
            </a:r>
            <a:r>
              <a:rPr lang="en-US" strike="sngStrike" dirty="0"/>
              <a:t> </a:t>
            </a:r>
            <a:r>
              <a:rPr lang="en-US" strike="sngStrike" dirty="0" err="1" smtClean="0"/>
              <a:t>sjóðsins</a:t>
            </a:r>
            <a:endParaRPr lang="en-US" strike="sngStrike" dirty="0" smtClean="0"/>
          </a:p>
          <a:p>
            <a:r>
              <a:rPr lang="en-US" dirty="0"/>
              <a:t> </a:t>
            </a:r>
            <a:r>
              <a:rPr lang="en-US" dirty="0" smtClean="0"/>
              <a:t>9. </a:t>
            </a:r>
            <a:r>
              <a:rPr lang="en-US" dirty="0" err="1" smtClean="0"/>
              <a:t>að</a:t>
            </a:r>
            <a:r>
              <a:rPr lang="en-US" dirty="0" smtClean="0"/>
              <a:t> </a:t>
            </a:r>
            <a:r>
              <a:rPr lang="en-US" dirty="0" err="1" smtClean="0"/>
              <a:t>setja</a:t>
            </a:r>
            <a:r>
              <a:rPr lang="en-US" dirty="0" smtClean="0"/>
              <a:t> </a:t>
            </a:r>
            <a:r>
              <a:rPr lang="is-IS" dirty="0" smtClean="0"/>
              <a:t>áhættustefnu og móta eftirlitskerfi með áhættu sjóðsins, sbr. 36 gr. 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32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gr. </a:t>
            </a:r>
            <a:r>
              <a:rPr lang="en-US" dirty="0" err="1" smtClean="0"/>
              <a:t>frumvarpsins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/>
              <a:t>35. gr.</a:t>
            </a:r>
            <a:r>
              <a:rPr lang="en-US" dirty="0"/>
              <a:t> </a:t>
            </a:r>
            <a:r>
              <a:rPr lang="en-US" dirty="0" err="1"/>
              <a:t>Endurskoðunardeild</a:t>
            </a:r>
            <a:r>
              <a:rPr lang="en-US" dirty="0"/>
              <a:t> </a:t>
            </a:r>
            <a:r>
              <a:rPr lang="en-US" dirty="0" err="1"/>
              <a:t>eða</a:t>
            </a:r>
            <a:r>
              <a:rPr lang="en-US" dirty="0"/>
              <a:t> </a:t>
            </a:r>
            <a:r>
              <a:rPr lang="en-US" dirty="0" err="1"/>
              <a:t>eftirlitsaðili</a:t>
            </a:r>
            <a:r>
              <a:rPr lang="en-US" dirty="0"/>
              <a:t> </a:t>
            </a:r>
            <a:r>
              <a:rPr lang="en-US" dirty="0" err="1"/>
              <a:t>lífeyrissjóðs</a:t>
            </a:r>
            <a:r>
              <a:rPr lang="en-US" dirty="0"/>
              <a:t> </a:t>
            </a:r>
            <a:r>
              <a:rPr lang="en-US" dirty="0" err="1"/>
              <a:t>skv</a:t>
            </a:r>
            <a:r>
              <a:rPr lang="en-US" dirty="0"/>
              <a:t>. 1. mgr. 34. gr.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m.a.</a:t>
            </a:r>
            <a:r>
              <a:rPr lang="en-US" dirty="0"/>
              <a:t> </a:t>
            </a:r>
            <a:r>
              <a:rPr lang="en-US" dirty="0" err="1"/>
              <a:t>annast</a:t>
            </a:r>
            <a:r>
              <a:rPr lang="en-US" dirty="0"/>
              <a:t> </a:t>
            </a:r>
            <a:r>
              <a:rPr lang="en-US" dirty="0" err="1"/>
              <a:t>eftirfarandi</a:t>
            </a:r>
            <a:r>
              <a:rPr lang="en-US" dirty="0"/>
              <a:t> </a:t>
            </a:r>
            <a:r>
              <a:rPr lang="en-US" dirty="0" err="1"/>
              <a:t>verkefni</a:t>
            </a:r>
            <a:r>
              <a:rPr lang="en-US" dirty="0"/>
              <a:t>: 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1</a:t>
            </a:r>
            <a:r>
              <a:rPr lang="en-US" dirty="0"/>
              <a:t>. 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eftirlit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skráning</a:t>
            </a:r>
            <a:r>
              <a:rPr lang="en-US" dirty="0"/>
              <a:t> </a:t>
            </a:r>
            <a:r>
              <a:rPr lang="en-US" dirty="0" err="1"/>
              <a:t>iðgjalda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lífeyrisréttinda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samkvæmt</a:t>
            </a:r>
            <a:r>
              <a:rPr lang="en-US" dirty="0"/>
              <a:t> </a:t>
            </a:r>
            <a:r>
              <a:rPr lang="en-US" dirty="0" err="1"/>
              <a:t>lögum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samþykktum</a:t>
            </a:r>
            <a:r>
              <a:rPr lang="en-US" dirty="0"/>
              <a:t> </a:t>
            </a:r>
            <a:r>
              <a:rPr lang="en-US" dirty="0" err="1"/>
              <a:t>sjóðsins</a:t>
            </a:r>
            <a:r>
              <a:rPr lang="en-US" dirty="0"/>
              <a:t>,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2</a:t>
            </a:r>
            <a:r>
              <a:rPr lang="en-US" dirty="0"/>
              <a:t>. </a:t>
            </a:r>
            <a:r>
              <a:rPr lang="en-US" dirty="0" err="1"/>
              <a:t>hafa</a:t>
            </a:r>
            <a:r>
              <a:rPr lang="en-US" dirty="0"/>
              <a:t> </a:t>
            </a:r>
            <a:r>
              <a:rPr lang="en-US" dirty="0" err="1"/>
              <a:t>eftirlit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lífeyrisréttindi</a:t>
            </a:r>
            <a:r>
              <a:rPr lang="en-US" dirty="0"/>
              <a:t> </a:t>
            </a:r>
            <a:r>
              <a:rPr lang="en-US" dirty="0" err="1"/>
              <a:t>séu</a:t>
            </a:r>
            <a:r>
              <a:rPr lang="en-US" dirty="0"/>
              <a:t> </a:t>
            </a:r>
            <a:r>
              <a:rPr lang="en-US" dirty="0" err="1"/>
              <a:t>reiknuð</a:t>
            </a:r>
            <a:r>
              <a:rPr lang="en-US" dirty="0"/>
              <a:t>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/>
              <a:t>samræmi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lög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samþykktir</a:t>
            </a:r>
            <a:r>
              <a:rPr lang="en-US" dirty="0"/>
              <a:t> </a:t>
            </a:r>
            <a:r>
              <a:rPr lang="en-US" dirty="0" err="1"/>
              <a:t>sjóðsins</a:t>
            </a:r>
            <a:r>
              <a:rPr lang="en-US" dirty="0" smtClean="0"/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35. gr. a </a:t>
            </a:r>
            <a:r>
              <a:rPr lang="en-US" dirty="0" err="1" smtClean="0"/>
              <a:t>bætist</a:t>
            </a:r>
            <a:r>
              <a:rPr lang="en-US" dirty="0" smtClean="0"/>
              <a:t> </a:t>
            </a:r>
            <a:r>
              <a:rPr lang="en-US" dirty="0" err="1" smtClean="0"/>
              <a:t>við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kveður</a:t>
            </a:r>
            <a:r>
              <a:rPr lang="en-US" dirty="0" smtClean="0"/>
              <a:t> </a:t>
            </a:r>
            <a:r>
              <a:rPr lang="is-IS" dirty="0" smtClean="0"/>
              <a:t>á um ábyrgðaraðila áhættustýringar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85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35. gr. </a:t>
            </a:r>
            <a:r>
              <a:rPr lang="en-US" dirty="0" smtClean="0"/>
              <a:t>A</a:t>
            </a:r>
            <a:r>
              <a:rPr lang="is-IS" dirty="0" smtClean="0"/>
              <a:t>. Ábyrgðaraðili áhættstýringar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10428963" cy="402336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/>
              <a:t>Lífeyrissjóður skal tilnefna starfsmann hjá sjóðnum til að bera ábyrgð á </a:t>
            </a:r>
            <a:r>
              <a:rPr lang="is-IS" b="1" dirty="0"/>
              <a:t>greiningu, mati, vöktun og stýringu áhættu</a:t>
            </a:r>
            <a:r>
              <a:rPr lang="is-IS" dirty="0"/>
              <a:t> og skal tilnefningin tilkynnt Fjármálaeftirlitinu. Láti sá starfsmaður af störfum skal það jafnframt tilkynnt Fjármálaeftirlitinu. </a:t>
            </a: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s-I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Ábyrgðaraðila </a:t>
            </a:r>
            <a:r>
              <a:rPr lang="is-IS" dirty="0"/>
              <a:t>áhættustýringar verður hvorki sagt upp störfum né hann færður til í starfi nema að fengnu samþykki stjórnar.</a:t>
            </a:r>
            <a:br>
              <a:rPr lang="is-IS" dirty="0"/>
            </a:br>
            <a:endParaRPr lang="is-I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Áhættustýring </a:t>
            </a:r>
            <a:r>
              <a:rPr lang="is-IS" dirty="0"/>
              <a:t>lífeyrissjóðs skal vera óháð öðrum starfseiningum sjóðsins. Lífeyrissjóður skal tryggja að áhættustýring hafi nægilegt fjármagn og heimildir, m.a. til þess að afla gagna og upplýsinga sem nauðsynlegar eru í starfsemi áhættustýringar. </a:t>
            </a:r>
            <a:br>
              <a:rPr lang="is-IS" dirty="0"/>
            </a:br>
            <a:endParaRPr lang="is-I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s-IS" dirty="0" smtClean="0"/>
              <a:t>Sé </a:t>
            </a:r>
            <a:r>
              <a:rPr lang="is-IS" dirty="0"/>
              <a:t>ekki unnt að tryggja aðskilnað starfa, sökum smæðar lífeyrissjóðs, skal lífeyrissjóðurinn sjá til þess að innra eftirlit sé nægilega ítarlegt til að lágmarka líkur á hagsmunaárekstrum. Tryggt skal að ábyrgðaraðili áhættustýringar hafi milliliðalausan aðgang að stjórn lífeyrissjóðs.</a:t>
            </a:r>
          </a:p>
        </p:txBody>
      </p:sp>
    </p:spTree>
    <p:extLst>
      <p:ext uri="{BB962C8B-B14F-4D97-AF65-F5344CB8AC3E}">
        <p14:creationId xmlns:p14="http://schemas.microsoft.com/office/powerpoint/2010/main" val="9493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661</TotalTime>
  <Words>2150</Words>
  <Application>Microsoft Macintosh PowerPoint</Application>
  <PresentationFormat>Widescreen</PresentationFormat>
  <Paragraphs>161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Tw Cen MT</vt:lpstr>
      <vt:lpstr>Tw Cen MT Condensed</vt:lpstr>
      <vt:lpstr>Wingdings 3</vt:lpstr>
      <vt:lpstr>Integral</vt:lpstr>
      <vt:lpstr>Fjárfestingarheimildir lífeyrissjoða</vt:lpstr>
      <vt:lpstr>Tilefni og nauðsyn breytinga</vt:lpstr>
      <vt:lpstr>Frumvarpið byggir á nefndaráliti</vt:lpstr>
      <vt:lpstr>Verkýsing nefndarinnar</vt:lpstr>
      <vt:lpstr>Úttektarnefnd LL</vt:lpstr>
      <vt:lpstr>1. gr. frumvarpsins</vt:lpstr>
      <vt:lpstr>2. gr. frumvarpsins</vt:lpstr>
      <vt:lpstr>3. gr. frumvarpsins</vt:lpstr>
      <vt:lpstr>35. gr. A. Ábyrgðaraðili áhættstýringar</vt:lpstr>
      <vt:lpstr>36. gr. F.  Áhættustýring</vt:lpstr>
      <vt:lpstr>Um 36. gr. F  Áhættustýringu</vt:lpstr>
      <vt:lpstr>4. gr. Frumvarpsins, 1 mgr. 36. gr Skynsemisreglan (e. prudent person rule)</vt:lpstr>
      <vt:lpstr>Skynsemisreglan</vt:lpstr>
      <vt:lpstr>36. gr. 1. mgr. Fjárfestingarstefna</vt:lpstr>
      <vt:lpstr>Aðgát og skynsemi við ákvörðunartöku</vt:lpstr>
      <vt:lpstr>Sjónarmið um fjárfestingar og áhættu</vt:lpstr>
      <vt:lpstr>Sjónarmið um fjárfestingar og áhættu</vt:lpstr>
      <vt:lpstr>Sjónarmið um fjárfestingar og áhættu</vt:lpstr>
      <vt:lpstr>Um 5. og 6. gr. Fjármálagerningar</vt:lpstr>
      <vt:lpstr>Eignarflokkar A - B      &gt; 20%</vt:lpstr>
      <vt:lpstr>Eignarflokkur F        &lt;10%</vt:lpstr>
      <vt:lpstr>Eignarflokkar D – F      &lt; 60%</vt:lpstr>
      <vt:lpstr>Eingarflokkar C – F       &lt;80%</vt:lpstr>
      <vt:lpstr>Um 6. gr. Skráningarkröfur</vt:lpstr>
      <vt:lpstr>Sérstakt ákvæði um Afleiður</vt:lpstr>
      <vt:lpstr>Mótaðilaáhætta</vt:lpstr>
      <vt:lpstr>Mótaðilaáhætta</vt:lpstr>
      <vt:lpstr>Gjaldmiðlaáhætta</vt:lpstr>
      <vt:lpstr>Verðbréfalán</vt:lpstr>
      <vt:lpstr>Undanþágur</vt:lpstr>
      <vt:lpstr>Séreignarákvæði</vt:lpstr>
      <vt:lpstr>Viðbótartryggingarvernd</vt:lpstr>
      <vt:lpstr>Reglugerðir sem þarf að uppfæra</vt:lpstr>
      <vt:lpstr>Gildistaka og aðlögun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Ólafur Sigurðsson</dc:creator>
  <cp:lastModifiedBy>Microsoft Office User</cp:lastModifiedBy>
  <cp:revision>27</cp:revision>
  <dcterms:created xsi:type="dcterms:W3CDTF">2016-04-12T21:09:17Z</dcterms:created>
  <dcterms:modified xsi:type="dcterms:W3CDTF">2016-04-13T08:13:45Z</dcterms:modified>
</cp:coreProperties>
</file>