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271" r:id="rId2"/>
    <p:sldId id="273" r:id="rId3"/>
    <p:sldId id="274" r:id="rId4"/>
    <p:sldId id="276" r:id="rId5"/>
    <p:sldId id="277" r:id="rId6"/>
    <p:sldId id="279" r:id="rId7"/>
    <p:sldId id="290" r:id="rId8"/>
    <p:sldId id="281" r:id="rId9"/>
    <p:sldId id="283" r:id="rId10"/>
    <p:sldId id="284" r:id="rId11"/>
    <p:sldId id="285" r:id="rId12"/>
    <p:sldId id="286" r:id="rId13"/>
    <p:sldId id="289" r:id="rId14"/>
    <p:sldId id="288" r:id="rId15"/>
    <p:sldId id="291" r:id="rId16"/>
    <p:sldId id="293" r:id="rId17"/>
    <p:sldId id="295" r:id="rId18"/>
    <p:sldId id="297" r:id="rId19"/>
    <p:sldId id="300" r:id="rId20"/>
    <p:sldId id="272" r:id="rId21"/>
  </p:sldIdLst>
  <p:sldSz cx="9144000" cy="6858000" type="screen4x3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0066"/>
    <a:srgbClr val="646464"/>
    <a:srgbClr val="E07043"/>
    <a:srgbClr val="8C0C19"/>
    <a:srgbClr val="EAE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286" autoAdjust="0"/>
  </p:normalViewPr>
  <p:slideViewPr>
    <p:cSldViewPr>
      <p:cViewPr varScale="1">
        <p:scale>
          <a:sx n="52" d="100"/>
          <a:sy n="52" d="100"/>
        </p:scale>
        <p:origin x="9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2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1E77CE3E-EB75-4E23-9AB8-FF4245ED6004}" type="datetimeFigureOut">
              <a:rPr lang="is-IS"/>
              <a:pPr>
                <a:defRPr/>
              </a:pPr>
              <a:t>12.04.16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F5379DD3-E48A-427B-AC2D-04D4F51FAB97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2757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35600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FCE8E8DF-D060-4A1D-8E29-0F4AD728A2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1259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74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 smtClean="0"/>
          </a:p>
          <a:p>
            <a:endParaRPr lang="is-IS" baseline="0" dirty="0" smtClean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682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 smtClean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903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489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870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 smtClean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445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 smtClean="0"/>
          </a:p>
          <a:p>
            <a:endParaRPr lang="is-I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504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091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273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843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46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174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524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24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484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E8E8DF-D060-4A1D-8E29-0F4AD728A2C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82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7499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FE05B-4DD0-4354-8C4D-52D83222D4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8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s-I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6898C-9862-44CE-AE77-882262B67B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60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AE438-2893-4937-9267-CA17C99C5C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379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125538"/>
            <a:ext cx="1943100" cy="4970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25538"/>
            <a:ext cx="5676900" cy="4970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6220F-525A-45D1-A463-F644B15C83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8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6712"/>
            <a:ext cx="7772400" cy="1079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60848"/>
            <a:ext cx="7772400" cy="374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09B93-597B-4E46-8BFC-C68FDB0B9E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08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8E561-717F-4CA3-957B-4180E9CC43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538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349500"/>
            <a:ext cx="3810000" cy="374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49500"/>
            <a:ext cx="3810000" cy="374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8ED07-3B3A-42E0-960E-6711A50019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85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A9091-2EE0-4FC2-9553-8022820048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21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2EC4D-102A-40C9-8F2F-0660817450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9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rsíð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143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C7D42-DB14-480F-B72A-24964B303AF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1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C4DE-98B9-4B67-A3C9-2F98FA4FF2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64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25538"/>
            <a:ext cx="7772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349500"/>
            <a:ext cx="77724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83AC7D42-DB14-480F-B72A-24964B303A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1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0704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464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46464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46464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46464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46464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FEBE4C93-24CA-4563-B507-295C975DE7E0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55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Skuldabréf – norræn samvinna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2520"/>
            <a:ext cx="8350696" cy="5508848"/>
          </a:xfrm>
        </p:spPr>
        <p:txBody>
          <a:bodyPr/>
          <a:lstStyle/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51935" t="40453" r="9080" b="22097"/>
          <a:stretch/>
        </p:blipFill>
        <p:spPr bwMode="auto">
          <a:xfrm>
            <a:off x="899592" y="1412776"/>
            <a:ext cx="7396791" cy="4608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350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Skuldabréf – norræn samvinna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2520"/>
            <a:ext cx="8350696" cy="5508848"/>
          </a:xfrm>
        </p:spPr>
        <p:txBody>
          <a:bodyPr/>
          <a:lstStyle/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0292" t="28180" r="7948" b="28925"/>
          <a:stretch/>
        </p:blipFill>
        <p:spPr bwMode="auto">
          <a:xfrm>
            <a:off x="827584" y="1232520"/>
            <a:ext cx="7128792" cy="4925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367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Hreppaslagsíðan.......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2520"/>
            <a:ext cx="8350696" cy="5508848"/>
          </a:xfrm>
        </p:spPr>
        <p:txBody>
          <a:bodyPr/>
          <a:lstStyle/>
          <a:p>
            <a:r>
              <a:rPr lang="is-IS" sz="2600" dirty="0" err="1" smtClean="0">
                <a:solidFill>
                  <a:srgbClr val="336699"/>
                </a:solidFill>
              </a:rPr>
              <a:t>Bé</a:t>
            </a:r>
            <a:r>
              <a:rPr lang="is-IS" sz="2600" dirty="0" smtClean="0">
                <a:solidFill>
                  <a:srgbClr val="336699"/>
                </a:solidFill>
              </a:rPr>
              <a:t>-</a:t>
            </a:r>
            <a:r>
              <a:rPr lang="is-IS" sz="2600" dirty="0" err="1" smtClean="0">
                <a:solidFill>
                  <a:srgbClr val="336699"/>
                </a:solidFill>
              </a:rPr>
              <a:t>in</a:t>
            </a:r>
            <a:r>
              <a:rPr lang="is-IS" sz="2600" dirty="0" smtClean="0">
                <a:solidFill>
                  <a:srgbClr val="336699"/>
                </a:solidFill>
              </a:rPr>
              <a:t> þrjú</a:t>
            </a:r>
          </a:p>
          <a:p>
            <a:endParaRPr lang="is-IS" sz="2600" dirty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„I‘m </a:t>
            </a:r>
            <a:r>
              <a:rPr lang="is-IS" sz="2600" dirty="0" err="1" smtClean="0">
                <a:solidFill>
                  <a:srgbClr val="336699"/>
                </a:solidFill>
              </a:rPr>
              <a:t>more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concerned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about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the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return</a:t>
            </a:r>
            <a:r>
              <a:rPr lang="is-IS" sz="2600" dirty="0" smtClean="0">
                <a:solidFill>
                  <a:srgbClr val="336699"/>
                </a:solidFill>
              </a:rPr>
              <a:t> of </a:t>
            </a:r>
            <a:r>
              <a:rPr lang="is-IS" sz="2600" dirty="0" err="1" smtClean="0">
                <a:solidFill>
                  <a:srgbClr val="336699"/>
                </a:solidFill>
              </a:rPr>
              <a:t>my</a:t>
            </a:r>
            <a:r>
              <a:rPr lang="is-IS" sz="2600" dirty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money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than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the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return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on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my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money</a:t>
            </a:r>
            <a:r>
              <a:rPr lang="is-IS" sz="2600" dirty="0" smtClean="0">
                <a:solidFill>
                  <a:srgbClr val="336699"/>
                </a:solidFill>
              </a:rPr>
              <a:t>“</a:t>
            </a:r>
          </a:p>
          <a:p>
            <a:pPr marL="0" indent="0">
              <a:buNone/>
            </a:pPr>
            <a:r>
              <a:rPr lang="is-IS" sz="2600" dirty="0">
                <a:solidFill>
                  <a:srgbClr val="336699"/>
                </a:solidFill>
              </a:rPr>
              <a:t>	</a:t>
            </a:r>
            <a:r>
              <a:rPr lang="is-IS" sz="2600" dirty="0" smtClean="0">
                <a:solidFill>
                  <a:srgbClr val="336699"/>
                </a:solidFill>
              </a:rPr>
              <a:t>				Mark </a:t>
            </a:r>
            <a:r>
              <a:rPr lang="is-IS" sz="2600" dirty="0" err="1" smtClean="0">
                <a:solidFill>
                  <a:srgbClr val="336699"/>
                </a:solidFill>
              </a:rPr>
              <a:t>Twain</a:t>
            </a: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  <a:p>
            <a:pPr lvl="1"/>
            <a:endParaRPr lang="is-IS" sz="22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pic>
        <p:nvPicPr>
          <p:cNvPr id="6" name="Picture 5" descr="http://upload.wikimedia.org/wikipedia/commons/9/98/Bowling_-_albury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4" t="20968" r="17239" b="18809"/>
          <a:stretch/>
        </p:blipFill>
        <p:spPr bwMode="auto">
          <a:xfrm>
            <a:off x="707055" y="2061970"/>
            <a:ext cx="3238128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ttps://farm5.staticflickr.com/4047/4624867230_0d961a438e_z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60848"/>
            <a:ext cx="3126617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3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Hlutabréf  – hreppaslagsíða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2520"/>
            <a:ext cx="8350696" cy="5508848"/>
          </a:xfrm>
        </p:spPr>
        <p:txBody>
          <a:bodyPr/>
          <a:lstStyle/>
          <a:p>
            <a:pPr lvl="1"/>
            <a:endParaRPr lang="is-IS" sz="22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5" name="Picture 2" descr="http://images.fineartamerica.com/images-medium-large/globe-showing-north-america-and-central-america-cartesiaphotodi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554461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2240" y="177281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„</a:t>
            </a:r>
            <a:r>
              <a:rPr lang="is-IS" dirty="0" smtClean="0">
                <a:solidFill>
                  <a:schemeClr val="accent2"/>
                </a:solidFill>
              </a:rPr>
              <a:t>Heimurinn“</a:t>
            </a:r>
            <a:endParaRPr lang="is-IS" dirty="0">
              <a:solidFill>
                <a:schemeClr val="accent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5148064" y="2060848"/>
            <a:ext cx="12241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9570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Hlutabréf – Hin alþjóðlega hreppaslagsíða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50293" t="22020" r="7672" b="26042"/>
          <a:stretch/>
        </p:blipFill>
        <p:spPr bwMode="auto">
          <a:xfrm>
            <a:off x="971600" y="1556792"/>
            <a:ext cx="6696744" cy="4824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448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Bandaríkin - hreppaslagsíðan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6" name="Picture 5" descr="http://hothardware.com/newsimages/Item25450/Top_150_Companies_Reputation_Institut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8088"/>
            <a:ext cx="7272808" cy="4900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37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Bretland - hreppaslagsíðan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1026" name="Picture 2" descr="http://static.tvtome.com/images/content_headers/program_new/168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02" y="1627221"/>
            <a:ext cx="3748714" cy="21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amemagazine.co.uk/wp-content/uploads/2007/10/little-britai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7221"/>
            <a:ext cx="1893353" cy="220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4.bp.blogspot.com/-pXeTGNqZovw/TlFclEB60AI/AAAAAAAAIHY/vVE41iYdXp4/s1600/Liverpool-Old-Champio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16954"/>
            <a:ext cx="3748714" cy="279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nergyburrito.com/wp-content/uploads/2011/07/rolling-ston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52722"/>
            <a:ext cx="3438965" cy="268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58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Ástralía - hreppaslagsíðan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2050" name="Picture 2" descr="http://www.co2australia.com.au/wp-content/uploads/2012/10/CO2Australia_Client_logos_FA.jpg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2722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.huffpost.com/gen/1086408/thumbs/o-CROCODILE-DUNDEE-facebo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049284" cy="226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4.bp.blogspot.com/-9kFRgfJrGzI/T1J6PovTkeI/AAAAAAAABi4/t3q8M0UBohY/s1600/bee_ge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51564"/>
            <a:ext cx="2232248" cy="27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edia-cache-ak0.pinimg.com/736x/c2/d2/d0/c2d2d08cfd4279afdb7b38c348c0d1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724" y="3814062"/>
            <a:ext cx="2015954" cy="27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63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Danski hreppurinn - ATP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2520"/>
            <a:ext cx="8350696" cy="5508848"/>
          </a:xfrm>
        </p:spPr>
        <p:txBody>
          <a:bodyPr/>
          <a:lstStyle/>
          <a:p>
            <a:r>
              <a:rPr lang="is-IS" sz="2600" dirty="0" smtClean="0">
                <a:solidFill>
                  <a:srgbClr val="336699"/>
                </a:solidFill>
              </a:rPr>
              <a:t>Einstakar eignir sem hlutfall af heildareignum:</a:t>
            </a:r>
          </a:p>
          <a:p>
            <a:pPr lvl="1"/>
            <a:endParaRPr lang="is-IS" sz="2200" dirty="0" smtClean="0">
              <a:solidFill>
                <a:srgbClr val="336699"/>
              </a:solidFill>
            </a:endParaRPr>
          </a:p>
          <a:p>
            <a:pPr lvl="1"/>
            <a:r>
              <a:rPr lang="is-IS" sz="2200" dirty="0" err="1" smtClean="0">
                <a:solidFill>
                  <a:srgbClr val="336699"/>
                </a:solidFill>
              </a:rPr>
              <a:t>Novo</a:t>
            </a:r>
            <a:r>
              <a:rPr lang="is-IS" sz="2200" dirty="0" smtClean="0">
                <a:solidFill>
                  <a:srgbClr val="336699"/>
                </a:solidFill>
              </a:rPr>
              <a:t> </a:t>
            </a:r>
            <a:r>
              <a:rPr lang="is-IS" sz="2200" dirty="0" err="1" smtClean="0">
                <a:solidFill>
                  <a:srgbClr val="336699"/>
                </a:solidFill>
              </a:rPr>
              <a:t>Nordisk</a:t>
            </a:r>
            <a:r>
              <a:rPr lang="is-IS" sz="2200" dirty="0" smtClean="0">
                <a:solidFill>
                  <a:srgbClr val="336699"/>
                </a:solidFill>
              </a:rPr>
              <a:t>?</a:t>
            </a:r>
          </a:p>
          <a:p>
            <a:pPr lvl="1"/>
            <a:r>
              <a:rPr lang="is-IS" sz="2200" dirty="0" err="1" smtClean="0">
                <a:solidFill>
                  <a:srgbClr val="336699"/>
                </a:solidFill>
              </a:rPr>
              <a:t>Genmab</a:t>
            </a:r>
            <a:r>
              <a:rPr lang="is-IS" sz="2200" dirty="0" smtClean="0">
                <a:solidFill>
                  <a:srgbClr val="336699"/>
                </a:solidFill>
              </a:rPr>
              <a:t>? </a:t>
            </a:r>
          </a:p>
          <a:p>
            <a:pPr lvl="1"/>
            <a:r>
              <a:rPr lang="is-IS" sz="2200" dirty="0" err="1" smtClean="0">
                <a:solidFill>
                  <a:srgbClr val="336699"/>
                </a:solidFill>
              </a:rPr>
              <a:t>Vestas</a:t>
            </a:r>
            <a:r>
              <a:rPr lang="is-IS" sz="2200" dirty="0" smtClean="0">
                <a:solidFill>
                  <a:srgbClr val="336699"/>
                </a:solidFill>
              </a:rPr>
              <a:t> </a:t>
            </a:r>
            <a:r>
              <a:rPr lang="is-IS" sz="2200" dirty="0" err="1" smtClean="0">
                <a:solidFill>
                  <a:srgbClr val="336699"/>
                </a:solidFill>
              </a:rPr>
              <a:t>Wind</a:t>
            </a:r>
            <a:r>
              <a:rPr lang="is-IS" sz="2200" dirty="0" smtClean="0">
                <a:solidFill>
                  <a:srgbClr val="336699"/>
                </a:solidFill>
              </a:rPr>
              <a:t> </a:t>
            </a:r>
            <a:r>
              <a:rPr lang="is-IS" sz="2200" dirty="0" err="1" smtClean="0">
                <a:solidFill>
                  <a:srgbClr val="336699"/>
                </a:solidFill>
              </a:rPr>
              <a:t>Systems</a:t>
            </a:r>
            <a:r>
              <a:rPr lang="is-IS" sz="2200" dirty="0" smtClean="0">
                <a:solidFill>
                  <a:srgbClr val="336699"/>
                </a:solidFill>
              </a:rPr>
              <a:t>?</a:t>
            </a:r>
          </a:p>
          <a:p>
            <a:pPr lvl="1"/>
            <a:r>
              <a:rPr lang="is-IS" sz="2200" dirty="0" err="1" smtClean="0">
                <a:solidFill>
                  <a:srgbClr val="336699"/>
                </a:solidFill>
              </a:rPr>
              <a:t>Danske</a:t>
            </a:r>
            <a:r>
              <a:rPr lang="is-IS" sz="2200" dirty="0" smtClean="0">
                <a:solidFill>
                  <a:srgbClr val="336699"/>
                </a:solidFill>
              </a:rPr>
              <a:t> Bank?</a:t>
            </a:r>
          </a:p>
          <a:p>
            <a:pPr lvl="1"/>
            <a:r>
              <a:rPr lang="is-IS" sz="2200" dirty="0" err="1" smtClean="0">
                <a:solidFill>
                  <a:srgbClr val="336699"/>
                </a:solidFill>
              </a:rPr>
              <a:t>Pandora</a:t>
            </a:r>
            <a:r>
              <a:rPr lang="is-IS" sz="2200" dirty="0" smtClean="0">
                <a:solidFill>
                  <a:srgbClr val="336699"/>
                </a:solidFill>
              </a:rPr>
              <a:t>?</a:t>
            </a:r>
          </a:p>
          <a:p>
            <a:pPr lvl="1"/>
            <a:r>
              <a:rPr lang="is-IS" sz="2200" dirty="0" smtClean="0">
                <a:solidFill>
                  <a:srgbClr val="336699"/>
                </a:solidFill>
              </a:rPr>
              <a:t>A.P. Mø</a:t>
            </a:r>
            <a:r>
              <a:rPr lang="is-IS" sz="2200" dirty="0" err="1" smtClean="0">
                <a:solidFill>
                  <a:srgbClr val="336699"/>
                </a:solidFill>
              </a:rPr>
              <a:t>ller</a:t>
            </a:r>
            <a:r>
              <a:rPr lang="is-IS" sz="2200" dirty="0">
                <a:solidFill>
                  <a:srgbClr val="336699"/>
                </a:solidFill>
              </a:rPr>
              <a:t> </a:t>
            </a:r>
            <a:r>
              <a:rPr lang="is-IS" sz="2200" dirty="0" smtClean="0">
                <a:solidFill>
                  <a:srgbClr val="336699"/>
                </a:solidFill>
              </a:rPr>
              <a:t>- </a:t>
            </a:r>
            <a:r>
              <a:rPr lang="is-IS" sz="2200" dirty="0" err="1" smtClean="0">
                <a:solidFill>
                  <a:srgbClr val="336699"/>
                </a:solidFill>
              </a:rPr>
              <a:t>Mærsk</a:t>
            </a:r>
            <a:endParaRPr lang="is-IS" sz="2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38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Er auðvelt að vera stilltur?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2520"/>
            <a:ext cx="8350696" cy="5508848"/>
          </a:xfrm>
        </p:spPr>
        <p:txBody>
          <a:bodyPr/>
          <a:lstStyle/>
          <a:p>
            <a:r>
              <a:rPr lang="is-IS" sz="2600" dirty="0" smtClean="0">
                <a:solidFill>
                  <a:srgbClr val="336699"/>
                </a:solidFill>
              </a:rPr>
              <a:t>„Venjulegar“ markaðsaðstæður</a:t>
            </a:r>
          </a:p>
          <a:p>
            <a:endParaRPr lang="is-IS" sz="2600" dirty="0">
              <a:solidFill>
                <a:srgbClr val="336699"/>
              </a:solidFill>
            </a:endParaRPr>
          </a:p>
          <a:p>
            <a:r>
              <a:rPr lang="is-IS" sz="2600" dirty="0" smtClean="0">
                <a:solidFill>
                  <a:srgbClr val="336699"/>
                </a:solidFill>
              </a:rPr>
              <a:t>Eru ekki allir í stuði....eða óstuði markaðsaðstæður</a:t>
            </a:r>
          </a:p>
          <a:p>
            <a:pPr marL="0" indent="0">
              <a:buNone/>
            </a:pP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....endurstilling krefst hegðunar sem er á skjön við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hefðbundna hugsun.....Mótstraumshegðun er kjarninn á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bak við flestar árangursríkar </a:t>
            </a:r>
            <a:r>
              <a:rPr lang="is-IS" sz="2600" dirty="0" err="1" smtClean="0">
                <a:solidFill>
                  <a:srgbClr val="336699"/>
                </a:solidFill>
              </a:rPr>
              <a:t>fjárfestingastrategíur</a:t>
            </a:r>
            <a:r>
              <a:rPr lang="is-IS" sz="2600" dirty="0" smtClean="0">
                <a:solidFill>
                  <a:srgbClr val="336699"/>
                </a:solidFill>
              </a:rPr>
              <a:t>.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Því miður fyrir fjárfesta, þá kallar mannleg náttúra á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hina jákvæðu styrkingu sem felst í því að hlaupa með hjörðinni</a:t>
            </a:r>
          </a:p>
          <a:p>
            <a:pPr marL="0" indent="0">
              <a:buNone/>
            </a:pPr>
            <a:r>
              <a:rPr lang="is-IS" sz="2600" dirty="0">
                <a:solidFill>
                  <a:srgbClr val="336699"/>
                </a:solidFill>
              </a:rPr>
              <a:t>	</a:t>
            </a:r>
            <a:r>
              <a:rPr lang="is-IS" sz="2600" dirty="0" smtClean="0">
                <a:solidFill>
                  <a:srgbClr val="336699"/>
                </a:solidFill>
              </a:rPr>
              <a:t>			</a:t>
            </a:r>
            <a:r>
              <a:rPr lang="is-IS" sz="2600" dirty="0" err="1" smtClean="0">
                <a:solidFill>
                  <a:srgbClr val="336699"/>
                </a:solidFill>
              </a:rPr>
              <a:t>David</a:t>
            </a:r>
            <a:r>
              <a:rPr lang="is-IS" sz="2600" dirty="0" smtClean="0">
                <a:solidFill>
                  <a:srgbClr val="336699"/>
                </a:solidFill>
              </a:rPr>
              <a:t> F. </a:t>
            </a:r>
            <a:r>
              <a:rPr lang="is-IS" sz="2600" dirty="0" err="1" smtClean="0">
                <a:solidFill>
                  <a:srgbClr val="336699"/>
                </a:solidFill>
              </a:rPr>
              <a:t>Swensen</a:t>
            </a: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is-IS" sz="2600" dirty="0">
                <a:solidFill>
                  <a:srgbClr val="336699"/>
                </a:solidFill>
              </a:rPr>
              <a:t>	</a:t>
            </a:r>
            <a:r>
              <a:rPr lang="is-IS" sz="2600" dirty="0" smtClean="0">
                <a:solidFill>
                  <a:srgbClr val="336699"/>
                </a:solidFill>
              </a:rPr>
              <a:t>			sjóðstjóri </a:t>
            </a:r>
            <a:r>
              <a:rPr lang="is-IS" sz="2600" dirty="0" err="1" smtClean="0">
                <a:solidFill>
                  <a:srgbClr val="336699"/>
                </a:solidFill>
              </a:rPr>
              <a:t>Yale</a:t>
            </a:r>
            <a:r>
              <a:rPr lang="is-IS" sz="2600" dirty="0" smtClean="0">
                <a:solidFill>
                  <a:srgbClr val="336699"/>
                </a:solidFill>
              </a:rPr>
              <a:t> skólasjóðsins</a:t>
            </a:r>
            <a:endParaRPr lang="is-IS" sz="2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63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7252"/>
            <a:ext cx="7772400" cy="1079500"/>
          </a:xfrm>
        </p:spPr>
        <p:txBody>
          <a:bodyPr/>
          <a:lstStyle/>
          <a:p>
            <a:r>
              <a:rPr lang="is-IS" sz="3600" b="1" dirty="0" smtClean="0">
                <a:solidFill>
                  <a:srgbClr val="336699"/>
                </a:solidFill>
              </a:rPr>
              <a:t>Lær......dómur</a:t>
            </a:r>
            <a:endParaRPr lang="is-IS" sz="3600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96752"/>
            <a:ext cx="7772400" cy="5508848"/>
          </a:xfrm>
        </p:spPr>
        <p:txBody>
          <a:bodyPr/>
          <a:lstStyle/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„......það að við lærum ekki mikið af lexíum sögunnar er mikilvægasta lexían sem sagan kennir“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				</a:t>
            </a:r>
            <a:r>
              <a:rPr lang="is-IS" sz="2600" dirty="0" err="1" smtClean="0">
                <a:solidFill>
                  <a:srgbClr val="336699"/>
                </a:solidFill>
              </a:rPr>
              <a:t>Aldous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Huxley</a:t>
            </a: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„.......við lærum ekki að við lærum ekki“</a:t>
            </a: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				</a:t>
            </a:r>
            <a:r>
              <a:rPr lang="is-IS" sz="2600" dirty="0" err="1" smtClean="0">
                <a:solidFill>
                  <a:srgbClr val="336699"/>
                </a:solidFill>
              </a:rPr>
              <a:t>Nassim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Nicholas</a:t>
            </a:r>
            <a:r>
              <a:rPr lang="is-IS" sz="2600" dirty="0" smtClean="0">
                <a:solidFill>
                  <a:srgbClr val="336699"/>
                </a:solidFill>
              </a:rPr>
              <a:t> </a:t>
            </a:r>
            <a:r>
              <a:rPr lang="is-IS" sz="2600" dirty="0" err="1" smtClean="0">
                <a:solidFill>
                  <a:srgbClr val="336699"/>
                </a:solidFill>
              </a:rPr>
              <a:t>Taleb</a:t>
            </a:r>
            <a:r>
              <a:rPr lang="is-IS" sz="2600" dirty="0" smtClean="0">
                <a:solidFill>
                  <a:srgbClr val="336699"/>
                </a:solidFill>
              </a:rPr>
              <a:t>	</a:t>
            </a:r>
          </a:p>
          <a:p>
            <a:pPr marL="0" indent="0">
              <a:buNone/>
            </a:pPr>
            <a:r>
              <a:rPr lang="is-IS" sz="2600" dirty="0">
                <a:solidFill>
                  <a:srgbClr val="336699"/>
                </a:solidFill>
              </a:rPr>
              <a:t>	</a:t>
            </a:r>
            <a:r>
              <a:rPr lang="is-IS" sz="2600" dirty="0" smtClean="0">
                <a:solidFill>
                  <a:srgbClr val="336699"/>
                </a:solidFill>
              </a:rPr>
              <a:t>			</a:t>
            </a:r>
          </a:p>
          <a:p>
            <a:pPr marL="0" indent="0">
              <a:buNone/>
            </a:pPr>
            <a:endParaRPr lang="is-IS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is-IS" dirty="0" smtClean="0">
                <a:solidFill>
                  <a:srgbClr val="336699"/>
                </a:solidFill>
              </a:rPr>
              <a:t>				</a:t>
            </a:r>
            <a:endParaRPr lang="is-IS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6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8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7252"/>
            <a:ext cx="7772400" cy="1079500"/>
          </a:xfrm>
        </p:spPr>
        <p:txBody>
          <a:bodyPr/>
          <a:lstStyle/>
          <a:p>
            <a:r>
              <a:rPr lang="is-IS" sz="3600" b="1" dirty="0" smtClean="0">
                <a:solidFill>
                  <a:srgbClr val="336699"/>
                </a:solidFill>
              </a:rPr>
              <a:t>Lær......dómur</a:t>
            </a:r>
            <a:endParaRPr lang="is-IS" sz="3600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96752"/>
            <a:ext cx="7772400" cy="5508848"/>
          </a:xfrm>
        </p:spPr>
        <p:txBody>
          <a:bodyPr/>
          <a:lstStyle/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„.......þegar við höfum lent í bólum þá segjum við við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okkur sjálf...“ég hef þá a.m.k. lært að þekkja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hvenær ég er lentur í (næstu) bólu og get þá komið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mér af vettvangi á réttum tíma. Því miður er ekki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margt sem bendir til að við lærum einu sinni þetta“ </a:t>
            </a:r>
          </a:p>
          <a:p>
            <a:pPr marL="0" indent="0">
              <a:buNone/>
            </a:pP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				</a:t>
            </a:r>
            <a:r>
              <a:rPr lang="is-IS" sz="2600" dirty="0" err="1" smtClean="0">
                <a:solidFill>
                  <a:srgbClr val="336699"/>
                </a:solidFill>
              </a:rPr>
              <a:t>Robert</a:t>
            </a:r>
            <a:r>
              <a:rPr lang="is-IS" sz="2600" dirty="0" smtClean="0">
                <a:solidFill>
                  <a:srgbClr val="336699"/>
                </a:solidFill>
              </a:rPr>
              <a:t> J. </a:t>
            </a:r>
            <a:r>
              <a:rPr lang="is-IS" sz="2600" dirty="0" err="1" smtClean="0">
                <a:solidFill>
                  <a:srgbClr val="336699"/>
                </a:solidFill>
              </a:rPr>
              <a:t>Shiller</a:t>
            </a: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is-IS" dirty="0" smtClean="0">
                <a:solidFill>
                  <a:srgbClr val="336699"/>
                </a:solidFill>
              </a:rPr>
              <a:t>				</a:t>
            </a:r>
            <a:endParaRPr lang="is-IS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52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7252"/>
            <a:ext cx="7772400" cy="1079500"/>
          </a:xfrm>
        </p:spPr>
        <p:txBody>
          <a:bodyPr/>
          <a:lstStyle/>
          <a:p>
            <a:r>
              <a:rPr lang="is-IS" sz="3600" b="1" dirty="0" smtClean="0">
                <a:solidFill>
                  <a:srgbClr val="336699"/>
                </a:solidFill>
              </a:rPr>
              <a:t>Lær......dómur</a:t>
            </a:r>
            <a:endParaRPr lang="is-IS" sz="3600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96752"/>
            <a:ext cx="7772400" cy="5508848"/>
          </a:xfrm>
        </p:spPr>
        <p:txBody>
          <a:bodyPr/>
          <a:lstStyle/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„Finnst þér að fjárfestar séu skynsamari en áður?“</a:t>
            </a: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„Ég held að ég verði að svara þeirri spurningu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neitandi.....Mörgum fjárfestum finnst að það sé ekki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erfitt að læra en þeir vita ekki í raun hversu erfitt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það er. Eftir 50 ár í faginu er margt sem ég hef enn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ekki fullan skilning á. Það er allt í lagi af minni </a:t>
            </a: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hálfu, því ég skil að það eru hlutir sem ég skil ekki“</a:t>
            </a: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				</a:t>
            </a:r>
            <a:r>
              <a:rPr lang="is-IS" sz="2600" dirty="0" err="1" smtClean="0">
                <a:solidFill>
                  <a:srgbClr val="336699"/>
                </a:solidFill>
              </a:rPr>
              <a:t>Peter</a:t>
            </a:r>
            <a:r>
              <a:rPr lang="is-IS" sz="2600" dirty="0" smtClean="0">
                <a:solidFill>
                  <a:srgbClr val="336699"/>
                </a:solidFill>
              </a:rPr>
              <a:t> L. </a:t>
            </a:r>
            <a:r>
              <a:rPr lang="is-IS" sz="2600" dirty="0" err="1" smtClean="0">
                <a:solidFill>
                  <a:srgbClr val="336699"/>
                </a:solidFill>
              </a:rPr>
              <a:t>Bernstein</a:t>
            </a:r>
            <a:endParaRPr lang="is-IS" sz="2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10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7252"/>
            <a:ext cx="7772400" cy="1079500"/>
          </a:xfrm>
        </p:spPr>
        <p:txBody>
          <a:bodyPr/>
          <a:lstStyle/>
          <a:p>
            <a:r>
              <a:rPr lang="is-IS" sz="3600" b="1" dirty="0" smtClean="0">
                <a:solidFill>
                  <a:srgbClr val="336699"/>
                </a:solidFill>
              </a:rPr>
              <a:t>„Einkenni“</a:t>
            </a:r>
            <a:endParaRPr lang="is-IS" sz="3600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2520"/>
            <a:ext cx="7772400" cy="5508848"/>
          </a:xfrm>
        </p:spPr>
        <p:txBody>
          <a:bodyPr/>
          <a:lstStyle/>
          <a:p>
            <a:r>
              <a:rPr lang="is-IS" sz="2600" dirty="0" smtClean="0">
                <a:solidFill>
                  <a:srgbClr val="336699"/>
                </a:solidFill>
              </a:rPr>
              <a:t>Áhersla á vöxt fjárstofns</a:t>
            </a:r>
          </a:p>
          <a:p>
            <a:endParaRPr lang="is-IS" sz="2600" dirty="0">
              <a:solidFill>
                <a:srgbClr val="336699"/>
              </a:solidFill>
            </a:endParaRPr>
          </a:p>
          <a:p>
            <a:r>
              <a:rPr lang="is-IS" sz="2600" dirty="0" smtClean="0">
                <a:solidFill>
                  <a:srgbClr val="336699"/>
                </a:solidFill>
              </a:rPr>
              <a:t>Horft til langs tíma</a:t>
            </a:r>
          </a:p>
          <a:p>
            <a:endParaRPr lang="is-IS" sz="2600" dirty="0">
              <a:solidFill>
                <a:srgbClr val="336699"/>
              </a:solidFill>
            </a:endParaRPr>
          </a:p>
          <a:p>
            <a:r>
              <a:rPr lang="is-IS" sz="2600" dirty="0" smtClean="0">
                <a:solidFill>
                  <a:srgbClr val="336699"/>
                </a:solidFill>
              </a:rPr>
              <a:t>Ekki héraðsbrestur við skammtímasveiflur</a:t>
            </a:r>
          </a:p>
          <a:p>
            <a:endParaRPr lang="is-IS" sz="2600" dirty="0">
              <a:solidFill>
                <a:srgbClr val="336699"/>
              </a:solidFill>
            </a:endParaRPr>
          </a:p>
          <a:p>
            <a:r>
              <a:rPr lang="is-IS" sz="2600" dirty="0" smtClean="0">
                <a:solidFill>
                  <a:srgbClr val="336699"/>
                </a:solidFill>
              </a:rPr>
              <a:t>Þol (upp að vissu marki) fyrir óvissu er varðar virði fjárstofns þegar til lengri tíma er litið</a:t>
            </a:r>
          </a:p>
          <a:p>
            <a:endParaRPr lang="is-IS" sz="2600" dirty="0">
              <a:solidFill>
                <a:srgbClr val="336699"/>
              </a:solidFill>
            </a:endParaRPr>
          </a:p>
          <a:p>
            <a:r>
              <a:rPr lang="is-IS" sz="2600" dirty="0" smtClean="0">
                <a:solidFill>
                  <a:srgbClr val="336699"/>
                </a:solidFill>
              </a:rPr>
              <a:t>Skuldbindingaskilyrði</a:t>
            </a:r>
          </a:p>
          <a:p>
            <a:pPr lvl="1"/>
            <a:r>
              <a:rPr lang="is-IS" sz="2200" dirty="0" smtClean="0">
                <a:solidFill>
                  <a:srgbClr val="336699"/>
                </a:solidFill>
              </a:rPr>
              <a:t>Áhrif á sjóndeildarhring</a:t>
            </a:r>
          </a:p>
          <a:p>
            <a:pPr lvl="1"/>
            <a:r>
              <a:rPr lang="is-IS" sz="2200" dirty="0" smtClean="0">
                <a:solidFill>
                  <a:srgbClr val="336699"/>
                </a:solidFill>
              </a:rPr>
              <a:t>Áhersla á getu til að standa við skuldbindingar</a:t>
            </a: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0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6800800" cy="1079500"/>
          </a:xfrm>
        </p:spPr>
        <p:txBody>
          <a:bodyPr/>
          <a:lstStyle/>
          <a:p>
            <a:r>
              <a:rPr lang="is-IS" sz="3600" b="1" dirty="0" smtClean="0">
                <a:solidFill>
                  <a:srgbClr val="336699"/>
                </a:solidFill>
              </a:rPr>
              <a:t>Hlaðborðið - </a:t>
            </a:r>
            <a:r>
              <a:rPr lang="is-IS" sz="3600" b="1" dirty="0" err="1" smtClean="0">
                <a:solidFill>
                  <a:srgbClr val="336699"/>
                </a:solidFill>
              </a:rPr>
              <a:t>Smörg</a:t>
            </a:r>
            <a:r>
              <a:rPr lang="is-IS" sz="3600" b="1" dirty="0" smtClean="0">
                <a:solidFill>
                  <a:srgbClr val="336699"/>
                </a:solidFill>
              </a:rPr>
              <a:t>åsbord</a:t>
            </a:r>
            <a:endParaRPr lang="is-IS" sz="3600" b="1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1026" name="Picture 2" descr="http://i.jeded.com/i/the-world-is-not-enough-james-bond-007.129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49" y="2135091"/>
            <a:ext cx="2448271" cy="344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stridlindgren.se/sites/default/files/imagecache/lightbox/images/barnenibullerbyn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00102"/>
            <a:ext cx="2592288" cy="354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99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Skuldabréf – hreppaslagsíðan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2520"/>
            <a:ext cx="8350696" cy="5508848"/>
          </a:xfrm>
        </p:spPr>
        <p:txBody>
          <a:bodyPr/>
          <a:lstStyle/>
          <a:p>
            <a:r>
              <a:rPr lang="is-IS" sz="2600" dirty="0" smtClean="0">
                <a:solidFill>
                  <a:srgbClr val="336699"/>
                </a:solidFill>
              </a:rPr>
              <a:t>Skuldbindingaskassið</a:t>
            </a:r>
          </a:p>
          <a:p>
            <a:pPr lvl="1"/>
            <a:r>
              <a:rPr lang="is-IS" sz="2200" dirty="0" smtClean="0">
                <a:solidFill>
                  <a:srgbClr val="336699"/>
                </a:solidFill>
              </a:rPr>
              <a:t>Verðtryggt..............kaupum verðtryggt</a:t>
            </a:r>
          </a:p>
          <a:p>
            <a:endParaRPr lang="is-IS" sz="2600" dirty="0">
              <a:solidFill>
                <a:srgbClr val="336699"/>
              </a:solidFill>
            </a:endParaRPr>
          </a:p>
          <a:p>
            <a:r>
              <a:rPr lang="is-IS" sz="2600" dirty="0" smtClean="0">
                <a:solidFill>
                  <a:srgbClr val="336699"/>
                </a:solidFill>
              </a:rPr>
              <a:t>Alltaf hærri vextir</a:t>
            </a:r>
          </a:p>
          <a:p>
            <a:endParaRPr lang="is-IS" sz="2600" dirty="0">
              <a:solidFill>
                <a:srgbClr val="336699"/>
              </a:solidFill>
            </a:endParaRPr>
          </a:p>
          <a:p>
            <a:r>
              <a:rPr lang="is-IS" sz="2600" dirty="0" smtClean="0">
                <a:solidFill>
                  <a:srgbClr val="336699"/>
                </a:solidFill>
              </a:rPr>
              <a:t>Staðarþekking o.fl.</a:t>
            </a:r>
          </a:p>
          <a:p>
            <a:pPr lvl="1"/>
            <a:endParaRPr lang="is-IS" sz="22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96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Skuldabréf – hreppaslagsíðan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2520"/>
            <a:ext cx="8350696" cy="5508848"/>
          </a:xfrm>
        </p:spPr>
        <p:txBody>
          <a:bodyPr/>
          <a:lstStyle/>
          <a:p>
            <a:pPr lvl="1"/>
            <a:endParaRPr lang="is-IS" sz="22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24609" t="51976" r="50631" b="27100"/>
          <a:stretch/>
        </p:blipFill>
        <p:spPr bwMode="auto">
          <a:xfrm>
            <a:off x="5004048" y="4149080"/>
            <a:ext cx="3960440" cy="22677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16614" t="16705" r="64843" b="55349"/>
          <a:stretch/>
        </p:blipFill>
        <p:spPr bwMode="auto">
          <a:xfrm>
            <a:off x="1043608" y="4149080"/>
            <a:ext cx="3240360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/>
          <a:srcRect l="17436" t="16274" r="62834" b="55892"/>
          <a:stretch/>
        </p:blipFill>
        <p:spPr bwMode="auto">
          <a:xfrm>
            <a:off x="5724128" y="1417216"/>
            <a:ext cx="2520280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16704" t="14586" r="63277" b="55504"/>
          <a:stretch/>
        </p:blipFill>
        <p:spPr bwMode="auto">
          <a:xfrm>
            <a:off x="1043608" y="1417216"/>
            <a:ext cx="3240360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482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7252"/>
            <a:ext cx="6762056" cy="1079500"/>
          </a:xfrm>
        </p:spPr>
        <p:txBody>
          <a:bodyPr/>
          <a:lstStyle/>
          <a:p>
            <a:r>
              <a:rPr lang="is-IS" sz="3600" dirty="0" smtClean="0">
                <a:solidFill>
                  <a:srgbClr val="336699"/>
                </a:solidFill>
              </a:rPr>
              <a:t>Skuldabréf – vaxta....verkir</a:t>
            </a:r>
            <a:endParaRPr lang="is-IS" sz="3600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2520"/>
            <a:ext cx="8350696" cy="5508848"/>
          </a:xfrm>
        </p:spPr>
        <p:txBody>
          <a:bodyPr/>
          <a:lstStyle/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is-IS" sz="2600" dirty="0" smtClean="0">
                <a:solidFill>
                  <a:srgbClr val="336699"/>
                </a:solidFill>
              </a:rPr>
              <a:t>.......meðalársávöxtun........raun</a:t>
            </a:r>
          </a:p>
          <a:p>
            <a:pPr lvl="1"/>
            <a:endParaRPr lang="is-IS" sz="2200" dirty="0" smtClean="0">
              <a:solidFill>
                <a:srgbClr val="336699"/>
              </a:solidFill>
            </a:endParaRPr>
          </a:p>
          <a:p>
            <a:endParaRPr lang="is-IS" sz="2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is-IS" sz="2600" dirty="0">
              <a:solidFill>
                <a:srgbClr val="33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09B93-597B-4E46-8BFC-C68FDB0B9EB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49752" t="32191" r="6734" b="24671"/>
          <a:stretch/>
        </p:blipFill>
        <p:spPr bwMode="auto">
          <a:xfrm>
            <a:off x="827584" y="1251945"/>
            <a:ext cx="6480720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734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Sameinaði glærur 2007</Template>
  <TotalTime>4359</TotalTime>
  <Words>414</Words>
  <Application>Microsoft Office PowerPoint</Application>
  <PresentationFormat>On-screen Show (4:3)</PresentationFormat>
  <Paragraphs>176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ＭＳ Ｐゴシック</vt:lpstr>
      <vt:lpstr>Arial</vt:lpstr>
      <vt:lpstr>Blank Presentation</vt:lpstr>
      <vt:lpstr>PowerPoint Presentation</vt:lpstr>
      <vt:lpstr>Lær......dómur</vt:lpstr>
      <vt:lpstr>Lær......dómur</vt:lpstr>
      <vt:lpstr>Lær......dómur</vt:lpstr>
      <vt:lpstr>„Einkenni“</vt:lpstr>
      <vt:lpstr>Hlaðborðið - Smörgåsbord</vt:lpstr>
      <vt:lpstr>Skuldabréf – hreppaslagsíðan</vt:lpstr>
      <vt:lpstr>Skuldabréf – hreppaslagsíðan</vt:lpstr>
      <vt:lpstr>Skuldabréf – vaxta....verkir</vt:lpstr>
      <vt:lpstr>Skuldabréf – norræn samvinna</vt:lpstr>
      <vt:lpstr>Skuldabréf – norræn samvinna</vt:lpstr>
      <vt:lpstr>Hreppaslagsíðan.......</vt:lpstr>
      <vt:lpstr>Hlutabréf  – hreppaslagsíða</vt:lpstr>
      <vt:lpstr>Hlutabréf – Hin alþjóðlega hreppaslagsíða</vt:lpstr>
      <vt:lpstr>Bandaríkin - hreppaslagsíðan</vt:lpstr>
      <vt:lpstr>Bretland - hreppaslagsíðan</vt:lpstr>
      <vt:lpstr>Ástralía - hreppaslagsíðan</vt:lpstr>
      <vt:lpstr>Danski hreppurinn - ATP</vt:lpstr>
      <vt:lpstr>Er auðvelt að vera stilltur?</vt:lpstr>
      <vt:lpstr>PowerPoint Presentation</vt:lpstr>
    </vt:vector>
  </TitlesOfParts>
  <Company>Sameinaði lífeyrissjóðurinn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Sigþrúður Jónasdóttir</dc:creator>
  <cp:lastModifiedBy>Þórey S. Þórðardóttir</cp:lastModifiedBy>
  <cp:revision>249</cp:revision>
  <cp:lastPrinted>2016-04-11T14:23:37Z</cp:lastPrinted>
  <dcterms:created xsi:type="dcterms:W3CDTF">2007-06-13T15:18:30Z</dcterms:created>
  <dcterms:modified xsi:type="dcterms:W3CDTF">2016-04-12T14:16:32Z</dcterms:modified>
</cp:coreProperties>
</file>