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3" r:id="rId3"/>
    <p:sldId id="275" r:id="rId4"/>
    <p:sldId id="271" r:id="rId5"/>
    <p:sldId id="260" r:id="rId6"/>
    <p:sldId id="273" r:id="rId7"/>
    <p:sldId id="272" r:id="rId8"/>
    <p:sldId id="279" r:id="rId9"/>
    <p:sldId id="278" r:id="rId10"/>
    <p:sldId id="277" r:id="rId11"/>
    <p:sldId id="264" r:id="rId12"/>
    <p:sldId id="267" r:id="rId13"/>
    <p:sldId id="282" r:id="rId14"/>
    <p:sldId id="284" r:id="rId15"/>
  </p:sldIdLst>
  <p:sldSz cx="9144000" cy="6858000" type="screen4x3"/>
  <p:notesSz cx="6669088" cy="9872663"/>
  <p:custDataLst>
    <p:tags r:id="rId18"/>
  </p:custDataLst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93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na\AppData\Local\Temp\efnahagsyfirlit-lifeyrissjoda-ma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LSR</c:v>
                </c:pt>
                <c:pt idx="1">
                  <c:v>LIVE</c:v>
                </c:pt>
                <c:pt idx="2">
                  <c:v>Gildi+Vestf.</c:v>
                </c:pt>
                <c:pt idx="3">
                  <c:v>Stapi</c:v>
                </c:pt>
                <c:pt idx="4">
                  <c:v>Sameinaði</c:v>
                </c:pt>
                <c:pt idx="5">
                  <c:v>Söfnunarsjóðurinn</c:v>
                </c:pt>
                <c:pt idx="6">
                  <c:v>Stafir</c:v>
                </c:pt>
                <c:pt idx="7">
                  <c:v>Festa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35.299999999999997</c:v>
                </c:pt>
                <c:pt idx="1">
                  <c:v>27</c:v>
                </c:pt>
                <c:pt idx="2">
                  <c:v>27</c:v>
                </c:pt>
                <c:pt idx="3">
                  <c:v>11.6</c:v>
                </c:pt>
                <c:pt idx="4">
                  <c:v>16</c:v>
                </c:pt>
                <c:pt idx="5">
                  <c:v>8.4</c:v>
                </c:pt>
                <c:pt idx="6">
                  <c:v>8.6</c:v>
                </c:pt>
                <c:pt idx="7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LSR</c:v>
                </c:pt>
                <c:pt idx="1">
                  <c:v>LIVE</c:v>
                </c:pt>
                <c:pt idx="2">
                  <c:v>Gildi+Vestf.</c:v>
                </c:pt>
                <c:pt idx="3">
                  <c:v>Stapi</c:v>
                </c:pt>
                <c:pt idx="4">
                  <c:v>Sameinaði</c:v>
                </c:pt>
                <c:pt idx="5">
                  <c:v>Söfnunarsjóðurinn</c:v>
                </c:pt>
                <c:pt idx="6">
                  <c:v>Stafir</c:v>
                </c:pt>
                <c:pt idx="7">
                  <c:v>Festa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42</c:v>
                </c:pt>
                <c:pt idx="1">
                  <c:v>32.200000000000003</c:v>
                </c:pt>
                <c:pt idx="2">
                  <c:v>28</c:v>
                </c:pt>
                <c:pt idx="3">
                  <c:v>13.5</c:v>
                </c:pt>
                <c:pt idx="4">
                  <c:v>18</c:v>
                </c:pt>
                <c:pt idx="5">
                  <c:v>14</c:v>
                </c:pt>
                <c:pt idx="6">
                  <c:v>12.4</c:v>
                </c:pt>
                <c:pt idx="7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274128"/>
        <c:axId val="226274912"/>
      </c:barChart>
      <c:catAx>
        <c:axId val="22627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6274912"/>
        <c:crosses val="autoZero"/>
        <c:auto val="1"/>
        <c:lblAlgn val="ctr"/>
        <c:lblOffset val="100"/>
        <c:noMultiLvlLbl val="0"/>
      </c:catAx>
      <c:valAx>
        <c:axId val="22627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627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'[efnahagsyfirlit-lifeyrissjoda-ma-1.xlsx]Efnahagsyfirlit lífeyrissjóða -'!$W$1</c:f>
              <c:strCache>
                <c:ptCount val="1"/>
                <c:pt idx="0">
                  <c:v>jan.07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'[efnahagsyfirlit-lifeyrissjoda-ma-1.xlsx]Efnahagsyfirlit lífeyrissjóða -'!$V$2:$V$9</c:f>
              <c:strCache>
                <c:ptCount val="8"/>
                <c:pt idx="0">
                  <c:v>Innlán</c:v>
                </c:pt>
                <c:pt idx="1">
                  <c:v>Ríkisskuldabréf</c:v>
                </c:pt>
                <c:pt idx="2">
                  <c:v>Skuldabr. sveitarf.</c:v>
                </c:pt>
                <c:pt idx="3">
                  <c:v>Skbr. lánastofn.</c:v>
                </c:pt>
                <c:pt idx="4">
                  <c:v>Skbr. fyrirt. og sjóða</c:v>
                </c:pt>
                <c:pt idx="5">
                  <c:v>Veðskbr. einstaklinga</c:v>
                </c:pt>
                <c:pt idx="6">
                  <c:v>Hlutd. (skbr. + bland.)</c:v>
                </c:pt>
                <c:pt idx="7">
                  <c:v>Hlutabréf</c:v>
                </c:pt>
              </c:strCache>
            </c:strRef>
          </c:cat>
          <c:val>
            <c:numRef>
              <c:f>'[efnahagsyfirlit-lifeyrissjoda-ma-1.xlsx]Efnahagsyfirlit lífeyrissjóða -'!$W$2:$W$9</c:f>
              <c:numCache>
                <c:formatCode>0.00%</c:formatCode>
                <c:ptCount val="8"/>
                <c:pt idx="0">
                  <c:v>4.9559085049182567E-3</c:v>
                </c:pt>
                <c:pt idx="1">
                  <c:v>0.16867724227505806</c:v>
                </c:pt>
                <c:pt idx="2">
                  <c:v>2.3642901690865876E-2</c:v>
                </c:pt>
                <c:pt idx="3">
                  <c:v>7.0953806427362792E-2</c:v>
                </c:pt>
                <c:pt idx="4">
                  <c:v>0.10769832805668529</c:v>
                </c:pt>
                <c:pt idx="5">
                  <c:v>7.1129515910718991E-2</c:v>
                </c:pt>
                <c:pt idx="6">
                  <c:v>0.17168747397343503</c:v>
                </c:pt>
                <c:pt idx="7">
                  <c:v>0.38125482316095566</c:v>
                </c:pt>
              </c:numCache>
            </c:numRef>
          </c:val>
        </c:ser>
        <c:ser>
          <c:idx val="1"/>
          <c:order val="1"/>
          <c:tx>
            <c:strRef>
              <c:f>'[efnahagsyfirlit-lifeyrissjoda-ma-1.xlsx]Efnahagsyfirlit lífeyrissjóða -'!$X$1</c:f>
              <c:strCache>
                <c:ptCount val="1"/>
                <c:pt idx="0">
                  <c:v>jan.10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'[efnahagsyfirlit-lifeyrissjoda-ma-1.xlsx]Efnahagsyfirlit lífeyrissjóða -'!$V$2:$V$9</c:f>
              <c:strCache>
                <c:ptCount val="8"/>
                <c:pt idx="0">
                  <c:v>Innlán</c:v>
                </c:pt>
                <c:pt idx="1">
                  <c:v>Ríkisskuldabréf</c:v>
                </c:pt>
                <c:pt idx="2">
                  <c:v>Skuldabr. sveitarf.</c:v>
                </c:pt>
                <c:pt idx="3">
                  <c:v>Skbr. lánastofn.</c:v>
                </c:pt>
                <c:pt idx="4">
                  <c:v>Skbr. fyrirt. og sjóða</c:v>
                </c:pt>
                <c:pt idx="5">
                  <c:v>Veðskbr. einstaklinga</c:v>
                </c:pt>
                <c:pt idx="6">
                  <c:v>Hlutd. (skbr. + bland.)</c:v>
                </c:pt>
                <c:pt idx="7">
                  <c:v>Hlutabréf</c:v>
                </c:pt>
              </c:strCache>
            </c:strRef>
          </c:cat>
          <c:val>
            <c:numRef>
              <c:f>'[efnahagsyfirlit-lifeyrissjoda-ma-1.xlsx]Efnahagsyfirlit lífeyrissjóða -'!$X$2:$X$9</c:f>
              <c:numCache>
                <c:formatCode>0.00%</c:formatCode>
                <c:ptCount val="8"/>
                <c:pt idx="0">
                  <c:v>7.9903032417082895E-2</c:v>
                </c:pt>
                <c:pt idx="1">
                  <c:v>0.31498677395848057</c:v>
                </c:pt>
                <c:pt idx="2">
                  <c:v>3.1017798773721926E-2</c:v>
                </c:pt>
                <c:pt idx="3">
                  <c:v>2.5316417632182734E-2</c:v>
                </c:pt>
                <c:pt idx="4">
                  <c:v>7.699420540007397E-2</c:v>
                </c:pt>
                <c:pt idx="5">
                  <c:v>8.7894287893686487E-2</c:v>
                </c:pt>
                <c:pt idx="6">
                  <c:v>0.16491104622549121</c:v>
                </c:pt>
                <c:pt idx="7">
                  <c:v>0.21897643769928021</c:v>
                </c:pt>
              </c:numCache>
            </c:numRef>
          </c:val>
        </c:ser>
        <c:ser>
          <c:idx val="2"/>
          <c:order val="2"/>
          <c:tx>
            <c:strRef>
              <c:f>'[efnahagsyfirlit-lifeyrissjoda-ma-1.xlsx]Efnahagsyfirlit lífeyrissjóða -'!$Y$1</c:f>
              <c:strCache>
                <c:ptCount val="1"/>
                <c:pt idx="0">
                  <c:v>jan.16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'[efnahagsyfirlit-lifeyrissjoda-ma-1.xlsx]Efnahagsyfirlit lífeyrissjóða -'!$V$2:$V$9</c:f>
              <c:strCache>
                <c:ptCount val="8"/>
                <c:pt idx="0">
                  <c:v>Innlán</c:v>
                </c:pt>
                <c:pt idx="1">
                  <c:v>Ríkisskuldabréf</c:v>
                </c:pt>
                <c:pt idx="2">
                  <c:v>Skuldabr. sveitarf.</c:v>
                </c:pt>
                <c:pt idx="3">
                  <c:v>Skbr. lánastofn.</c:v>
                </c:pt>
                <c:pt idx="4">
                  <c:v>Skbr. fyrirt. og sjóða</c:v>
                </c:pt>
                <c:pt idx="5">
                  <c:v>Veðskbr. einstaklinga</c:v>
                </c:pt>
                <c:pt idx="6">
                  <c:v>Hlutd. (skbr. + bland.)</c:v>
                </c:pt>
                <c:pt idx="7">
                  <c:v>Hlutabréf</c:v>
                </c:pt>
              </c:strCache>
            </c:strRef>
          </c:cat>
          <c:val>
            <c:numRef>
              <c:f>'[efnahagsyfirlit-lifeyrissjoda-ma-1.xlsx]Efnahagsyfirlit lífeyrissjóða -'!$Y$2:$Y$9</c:f>
              <c:numCache>
                <c:formatCode>0.00%</c:formatCode>
                <c:ptCount val="8"/>
                <c:pt idx="0">
                  <c:v>4.152284896264951E-2</c:v>
                </c:pt>
                <c:pt idx="1">
                  <c:v>0.28177073715078171</c:v>
                </c:pt>
                <c:pt idx="2">
                  <c:v>2.3597027756873536E-2</c:v>
                </c:pt>
                <c:pt idx="3">
                  <c:v>2.7041581323421143E-2</c:v>
                </c:pt>
                <c:pt idx="4">
                  <c:v>8.3280139707720177E-2</c:v>
                </c:pt>
                <c:pt idx="5">
                  <c:v>4.6151850281452529E-2</c:v>
                </c:pt>
                <c:pt idx="6">
                  <c:v>0.15741269831340624</c:v>
                </c:pt>
                <c:pt idx="7">
                  <c:v>0.33922311650369519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437928"/>
        <c:axId val="226435576"/>
      </c:barChart>
      <c:catAx>
        <c:axId val="22643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6435576"/>
        <c:crosses val="autoZero"/>
        <c:auto val="1"/>
        <c:lblAlgn val="ctr"/>
        <c:lblOffset val="100"/>
        <c:noMultiLvlLbl val="0"/>
      </c:catAx>
      <c:valAx>
        <c:axId val="22643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6437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D1B7B-8556-4630-A350-3AC78023B94E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3CEA-D3E3-4301-9E2E-C1887B69ADC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218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D572A-B115-444B-98FD-F8A65808D451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871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D0FD0-75F2-41E5-84C0-AA6E34161A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564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46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666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56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368"/>
            <a:ext cx="8229600" cy="1111171"/>
          </a:xfrm>
        </p:spPr>
        <p:txBody>
          <a:bodyPr/>
          <a:lstStyle>
            <a:lvl1pPr>
              <a:defRPr>
                <a:solidFill>
                  <a:srgbClr val="19346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>
                <a:solidFill>
                  <a:srgbClr val="193463"/>
                </a:solidFill>
              </a:defRPr>
            </a:lvl1pPr>
            <a:lvl2pPr>
              <a:defRPr>
                <a:solidFill>
                  <a:srgbClr val="193463"/>
                </a:solidFill>
              </a:defRPr>
            </a:lvl2pPr>
            <a:lvl3pPr>
              <a:defRPr>
                <a:solidFill>
                  <a:srgbClr val="193463"/>
                </a:solidFill>
              </a:defRPr>
            </a:lvl3pPr>
            <a:lvl4pPr>
              <a:defRPr>
                <a:solidFill>
                  <a:srgbClr val="193463"/>
                </a:solidFill>
              </a:defRPr>
            </a:lvl4pPr>
            <a:lvl5pPr>
              <a:defRPr>
                <a:solidFill>
                  <a:srgbClr val="19346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  <p:sp>
        <p:nvSpPr>
          <p:cNvPr id="9" name="Rounded Rectangle 8"/>
          <p:cNvSpPr/>
          <p:nvPr userDrawn="1"/>
        </p:nvSpPr>
        <p:spPr>
          <a:xfrm>
            <a:off x="755576" y="1370013"/>
            <a:ext cx="8208912" cy="36000"/>
          </a:xfrm>
          <a:prstGeom prst="roundRect">
            <a:avLst/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0">
                <a:srgbClr val="193463"/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457200" y="1275210"/>
            <a:ext cx="8208912" cy="36000"/>
          </a:xfrm>
          <a:prstGeom prst="roundRect">
            <a:avLst/>
          </a:prstGeom>
          <a:gradFill flip="none" rotWithShape="1">
            <a:gsLst>
              <a:gs pos="100000">
                <a:schemeClr val="tx2">
                  <a:lumMod val="40000"/>
                  <a:lumOff val="60000"/>
                </a:schemeClr>
              </a:gs>
              <a:gs pos="0">
                <a:srgbClr val="193463"/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0061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240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103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8857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803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962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88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676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C5766-E971-4055-8726-D0A21ABB818C}" type="datetimeFigureOut">
              <a:rPr lang="is-IS" smtClean="0"/>
              <a:t>12.04.16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6CF0-DF58-452B-B97B-EE999FD77847}" type="slidenum">
              <a:rPr lang="is-IS" smtClean="0"/>
              <a:t>‹#›</a:t>
            </a:fld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180FA-2F2F-4F61-81A0-5A7ABD5F5C3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893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Tx/>
        <a:buFont typeface="Calibri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Tx/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" y="6237312"/>
            <a:ext cx="8784976" cy="1752600"/>
          </a:xfrm>
        </p:spPr>
        <p:txBody>
          <a:bodyPr>
            <a:normAutofit/>
          </a:bodyPr>
          <a:lstStyle/>
          <a:p>
            <a:r>
              <a:rPr lang="is-IS" sz="1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s-IS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is-IS" sz="1400" dirty="0">
                <a:solidFill>
                  <a:schemeClr val="bg1">
                    <a:lumMod val="50000"/>
                  </a:schemeClr>
                </a:solidFill>
              </a:rPr>
              <a:t>Fundur Samtaka sparifjáreigenda og Landssamtaka </a:t>
            </a:r>
            <a:r>
              <a:rPr lang="is-IS" sz="1400" dirty="0" err="1">
                <a:solidFill>
                  <a:schemeClr val="bg1">
                    <a:lumMod val="50000"/>
                  </a:schemeClr>
                </a:solidFill>
              </a:rPr>
              <a:t>lífeyrissjóða</a:t>
            </a:r>
            <a:r>
              <a:rPr lang="is-IS" sz="1400" dirty="0">
                <a:solidFill>
                  <a:schemeClr val="bg1">
                    <a:lumMod val="50000"/>
                  </a:schemeClr>
                </a:solidFill>
              </a:rPr>
              <a:t> um lærdóm af </a:t>
            </a:r>
            <a:r>
              <a:rPr lang="is-IS" sz="1400" dirty="0" smtClean="0">
                <a:solidFill>
                  <a:schemeClr val="bg1">
                    <a:lumMod val="50000"/>
                  </a:schemeClr>
                </a:solidFill>
              </a:rPr>
              <a:t>bankahruninu, 12. apríl 2016</a:t>
            </a:r>
          </a:p>
          <a:p>
            <a:endParaRPr lang="is-IS" sz="2400" dirty="0"/>
          </a:p>
          <a:p>
            <a:endParaRPr lang="is-I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600400"/>
          </a:xfrm>
        </p:spPr>
        <p:txBody>
          <a:bodyPr>
            <a:normAutofit/>
          </a:bodyPr>
          <a:lstStyle/>
          <a:p>
            <a:r>
              <a:rPr lang="is-IS" dirty="0" smtClean="0"/>
              <a:t>Svo lengi </a:t>
            </a:r>
            <a:r>
              <a:rPr lang="is-IS" dirty="0" err="1" smtClean="0"/>
              <a:t>lærir</a:t>
            </a:r>
            <a:r>
              <a:rPr lang="is-IS" dirty="0" smtClean="0"/>
              <a:t> sem lifir</a:t>
            </a:r>
            <a:br>
              <a:rPr lang="is-IS" dirty="0" smtClean="0"/>
            </a:br>
            <a:r>
              <a:rPr lang="is-IS" sz="2000" dirty="0"/>
              <a:t>Breytingar í verklagi við fjárfestingar og eftirfylgni </a:t>
            </a:r>
            <a:r>
              <a:rPr lang="is-IS" sz="2000" dirty="0" err="1"/>
              <a:t>hjá</a:t>
            </a:r>
            <a:r>
              <a:rPr lang="is-IS" sz="2000" dirty="0"/>
              <a:t> </a:t>
            </a:r>
            <a:r>
              <a:rPr lang="is-IS" sz="2000" dirty="0" err="1" smtClean="0"/>
              <a:t>lífeyrissjóðum</a:t>
            </a:r>
            <a:r>
              <a:rPr lang="is-IS" sz="3200" dirty="0" smtClean="0"/>
              <a:t/>
            </a:r>
            <a:br>
              <a:rPr lang="is-IS" sz="3200" dirty="0" smtClean="0"/>
            </a:br>
            <a:r>
              <a:rPr lang="is-IS" sz="3200" dirty="0" smtClean="0"/>
              <a:t/>
            </a:r>
            <a:br>
              <a:rPr lang="is-IS" sz="3200" dirty="0" smtClean="0"/>
            </a:br>
            <a:r>
              <a:rPr lang="is-IS" sz="3200" dirty="0" smtClean="0"/>
              <a:t/>
            </a:r>
            <a:br>
              <a:rPr lang="is-IS" sz="3200" dirty="0" smtClean="0"/>
            </a:br>
            <a:r>
              <a:rPr lang="is-IS" sz="2200" i="1" dirty="0"/>
              <a:t>Jóna Finndís Jónsdóttir</a:t>
            </a:r>
            <a:br>
              <a:rPr lang="is-IS" sz="2200" i="1" dirty="0"/>
            </a:br>
            <a:r>
              <a:rPr lang="is-IS" sz="2200" i="1" dirty="0"/>
              <a:t>Áhættustjóri </a:t>
            </a:r>
            <a:r>
              <a:rPr lang="is-IS" sz="2200" i="1" dirty="0" err="1"/>
              <a:t>hjá</a:t>
            </a:r>
            <a:r>
              <a:rPr lang="is-IS" sz="2200" i="1" dirty="0"/>
              <a:t> Stapa </a:t>
            </a:r>
            <a:r>
              <a:rPr lang="is-IS" sz="2200" i="1" dirty="0" err="1" smtClean="0"/>
              <a:t>lífeyrissjóði</a:t>
            </a:r>
            <a:endParaRPr lang="is-IS" sz="3200" i="1" dirty="0"/>
          </a:p>
        </p:txBody>
      </p:sp>
    </p:spTree>
    <p:extLst>
      <p:ext uri="{BB962C8B-B14F-4D97-AF65-F5344CB8AC3E}">
        <p14:creationId xmlns:p14="http://schemas.microsoft.com/office/powerpoint/2010/main" val="2187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Áreiðanleikakannanir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s-IS" dirty="0" smtClean="0"/>
              <a:t>Auðvelt að fjárfesta – flóknara að fá ávöxtun</a:t>
            </a:r>
          </a:p>
          <a:p>
            <a:r>
              <a:rPr lang="is-IS" dirty="0" smtClean="0"/>
              <a:t>Skipulag eignastýranda / sjóðs</a:t>
            </a:r>
          </a:p>
          <a:p>
            <a:r>
              <a:rPr lang="is-IS" dirty="0" smtClean="0"/>
              <a:t>Fyrri árangur </a:t>
            </a:r>
            <a:r>
              <a:rPr lang="is-IS" dirty="0"/>
              <a:t>og </a:t>
            </a:r>
            <a:r>
              <a:rPr lang="is-IS" dirty="0" smtClean="0"/>
              <a:t>mæld áhætta</a:t>
            </a:r>
            <a:endParaRPr lang="nn-NO" dirty="0"/>
          </a:p>
          <a:p>
            <a:r>
              <a:rPr lang="is-IS" dirty="0" smtClean="0"/>
              <a:t>Fjárfestingaferill eignastýranda / sjóðs</a:t>
            </a:r>
            <a:endParaRPr lang="is-IS" dirty="0"/>
          </a:p>
          <a:p>
            <a:r>
              <a:rPr lang="is-IS" dirty="0" smtClean="0"/>
              <a:t>Reynsla starfsmanna</a:t>
            </a:r>
          </a:p>
          <a:p>
            <a:r>
              <a:rPr lang="is-IS" dirty="0" smtClean="0"/>
              <a:t>Farið </a:t>
            </a:r>
            <a:r>
              <a:rPr lang="is-IS" dirty="0"/>
              <a:t>yfir </a:t>
            </a:r>
            <a:r>
              <a:rPr lang="is-IS" dirty="0" smtClean="0"/>
              <a:t>kjör</a:t>
            </a:r>
          </a:p>
          <a:p>
            <a:r>
              <a:rPr lang="is-IS" dirty="0" smtClean="0"/>
              <a:t>Áhættuþættir</a:t>
            </a:r>
          </a:p>
          <a:p>
            <a:endParaRPr lang="is-IS" dirty="0"/>
          </a:p>
          <a:p>
            <a:r>
              <a:rPr lang="is-IS" dirty="0" smtClean="0"/>
              <a:t>Gefum okkur betri tíma í skoðun fjárfestingarkosts</a:t>
            </a:r>
          </a:p>
          <a:p>
            <a:r>
              <a:rPr lang="is-IS" dirty="0" smtClean="0"/>
              <a:t>Leitum oftar til sérfræðinga/</a:t>
            </a:r>
            <a:r>
              <a:rPr lang="is-IS" dirty="0" err="1" smtClean="0"/>
              <a:t>lögfræðinga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5525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Skuldabréfamarkaður – 2006/2007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1700" dirty="0" smtClean="0"/>
              <a:t>Meginþorri skuldabréfa á markaði voru </a:t>
            </a:r>
          </a:p>
          <a:p>
            <a:pPr lvl="1"/>
            <a:r>
              <a:rPr lang="is-IS" sz="1700" dirty="0" smtClean="0"/>
              <a:t>Skuldabréf fjármálastofnanna</a:t>
            </a:r>
          </a:p>
          <a:p>
            <a:pPr lvl="1"/>
            <a:r>
              <a:rPr lang="is-IS" sz="1700" dirty="0" smtClean="0"/>
              <a:t>Skuldabréf eignarhaldsfélaga</a:t>
            </a:r>
          </a:p>
          <a:p>
            <a:pPr lvl="1"/>
            <a:r>
              <a:rPr lang="is-IS" sz="1700" dirty="0" smtClean="0"/>
              <a:t>Fyrirtækjabréf</a:t>
            </a:r>
          </a:p>
          <a:p>
            <a:pPr lvl="1"/>
            <a:r>
              <a:rPr lang="is-IS" sz="1700" dirty="0" smtClean="0"/>
              <a:t>Ríkisskuldabréf</a:t>
            </a:r>
          </a:p>
          <a:p>
            <a:r>
              <a:rPr lang="is-IS" sz="1700" dirty="0" smtClean="0"/>
              <a:t>Stór hluti bréfanna voru vaxtakúlur.</a:t>
            </a:r>
            <a:endParaRPr lang="is-IS" sz="1700" dirty="0" smtClean="0">
              <a:solidFill>
                <a:srgbClr val="FF0000"/>
              </a:solidFill>
            </a:endParaRPr>
          </a:p>
          <a:p>
            <a:r>
              <a:rPr lang="is-IS" sz="1700" dirty="0" smtClean="0"/>
              <a:t>Engar tryggingar voru að baki greiðslum.</a:t>
            </a:r>
            <a:endParaRPr lang="is-IS" sz="1700" dirty="0" smtClean="0">
              <a:solidFill>
                <a:srgbClr val="FF0000"/>
              </a:solidFill>
            </a:endParaRPr>
          </a:p>
          <a:p>
            <a:r>
              <a:rPr lang="is-IS" sz="1700" dirty="0" smtClean="0"/>
              <a:t>Engar gjaldfellingarheimildir vegna fjárhagsstöðu fyrirtækja, samruna eða annars.</a:t>
            </a:r>
            <a:endParaRPr lang="is-IS" sz="1700" dirty="0" smtClean="0">
              <a:solidFill>
                <a:srgbClr val="FF0000"/>
              </a:solidFill>
            </a:endParaRPr>
          </a:p>
          <a:p>
            <a:r>
              <a:rPr lang="is-IS" sz="1700" dirty="0"/>
              <a:t>Talsvert um víkjandi bréf.</a:t>
            </a:r>
          </a:p>
        </p:txBody>
      </p:sp>
    </p:spTree>
    <p:extLst>
      <p:ext uri="{BB962C8B-B14F-4D97-AF65-F5344CB8AC3E}">
        <p14:creationId xmlns:p14="http://schemas.microsoft.com/office/powerpoint/2010/main" val="42390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749" y="4365104"/>
            <a:ext cx="3667933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Skuldabréfamarkaður – 2016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925144"/>
          </a:xfrm>
        </p:spPr>
        <p:txBody>
          <a:bodyPr>
            <a:normAutofit fontScale="85000" lnSpcReduction="20000"/>
          </a:bodyPr>
          <a:lstStyle/>
          <a:p>
            <a:r>
              <a:rPr lang="is-IS" sz="2000" dirty="0" smtClean="0"/>
              <a:t>Meginþorri skuldabréfa á markaði eru </a:t>
            </a: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Skuldabréf sveitarfélaga</a:t>
            </a:r>
          </a:p>
          <a:p>
            <a:pPr lvl="1"/>
            <a:r>
              <a:rPr lang="is-IS" sz="1800" dirty="0" err="1">
                <a:solidFill>
                  <a:schemeClr val="tx2"/>
                </a:solidFill>
              </a:rPr>
              <a:t>Sértryggð</a:t>
            </a:r>
            <a:r>
              <a:rPr lang="is-IS" sz="1800" dirty="0">
                <a:solidFill>
                  <a:schemeClr val="tx2"/>
                </a:solidFill>
              </a:rPr>
              <a:t> skuldabréf fjármálastofnanna</a:t>
            </a: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Skuldabréf fasteignafélaga</a:t>
            </a: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Ríkisskuldabréf</a:t>
            </a:r>
          </a:p>
          <a:p>
            <a:r>
              <a:rPr lang="is-IS" sz="2000" dirty="0" smtClean="0"/>
              <a:t>Bréfin eru almennt með jafnar afborganir/greiðslur </a:t>
            </a:r>
            <a:r>
              <a:rPr lang="is-IS" sz="1400" dirty="0" smtClean="0"/>
              <a:t>(</a:t>
            </a:r>
            <a:r>
              <a:rPr lang="is-IS" sz="1400" dirty="0" err="1" smtClean="0"/>
              <a:t>sértryggð</a:t>
            </a:r>
            <a:r>
              <a:rPr lang="is-IS" sz="1400" dirty="0" smtClean="0"/>
              <a:t> skuldabréf bankastofnanna eru vaxtagreiðslubréf).</a:t>
            </a:r>
          </a:p>
          <a:p>
            <a:r>
              <a:rPr lang="is-IS" sz="2000" dirty="0" smtClean="0"/>
              <a:t>Tryggingar: 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Fasteignaveð</a:t>
            </a:r>
            <a:endParaRPr lang="is-IS" sz="1800" dirty="0">
              <a:solidFill>
                <a:schemeClr val="tx2"/>
              </a:solidFill>
            </a:endParaRPr>
          </a:p>
          <a:p>
            <a:r>
              <a:rPr lang="is-IS" sz="2000" dirty="0" smtClean="0"/>
              <a:t>Gjaldfellingarheimildir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Vegna vanskila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Ef bréf er ekki skráð í kauphöll fyrir tiltekna dagsetningu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Afskráning </a:t>
            </a:r>
            <a:r>
              <a:rPr lang="is-IS" sz="1800" dirty="0" err="1" smtClean="0">
                <a:solidFill>
                  <a:schemeClr val="tx2"/>
                </a:solidFill>
              </a:rPr>
              <a:t>úr</a:t>
            </a:r>
            <a:r>
              <a:rPr lang="is-IS" sz="1800" dirty="0" smtClean="0">
                <a:solidFill>
                  <a:schemeClr val="tx2"/>
                </a:solidFill>
              </a:rPr>
              <a:t> kauphöll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Veðsetningarbann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Hámarksskuldsetning</a:t>
            </a:r>
          </a:p>
          <a:p>
            <a:pPr lvl="1"/>
            <a:r>
              <a:rPr lang="is-IS" sz="1800" dirty="0">
                <a:solidFill>
                  <a:schemeClr val="tx2"/>
                </a:solidFill>
              </a:rPr>
              <a:t>Sjóðstreymiskvöð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Eiginfjárkvöð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Bann við arðgreiðslum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Sala félags, sameining eða skipting í fleiri félög</a:t>
            </a:r>
          </a:p>
          <a:p>
            <a:pPr lvl="1"/>
            <a:r>
              <a:rPr lang="is-IS" sz="1800" dirty="0" smtClean="0">
                <a:solidFill>
                  <a:schemeClr val="tx2"/>
                </a:solidFill>
              </a:rPr>
              <a:t>Breytingar á hluthafahópi</a:t>
            </a:r>
          </a:p>
          <a:p>
            <a:pPr marL="457200" lvl="1" indent="0">
              <a:buNone/>
            </a:pPr>
            <a:endParaRPr lang="is-IS" sz="1800" dirty="0">
              <a:solidFill>
                <a:schemeClr val="tx2"/>
              </a:solidFill>
            </a:endParaRPr>
          </a:p>
          <a:p>
            <a:pPr lvl="1"/>
            <a:endParaRPr lang="is-I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Eftirfylgni - </a:t>
            </a:r>
            <a:r>
              <a:rPr lang="is-IS" dirty="0" err="1" smtClean="0"/>
              <a:t>skýrslur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s-IS" dirty="0" err="1" smtClean="0"/>
              <a:t>Skýrslur</a:t>
            </a:r>
            <a:r>
              <a:rPr lang="is-IS" dirty="0" smtClean="0"/>
              <a:t> til ytri aðila</a:t>
            </a:r>
          </a:p>
          <a:p>
            <a:pPr lvl="1"/>
            <a:r>
              <a:rPr lang="is-IS" dirty="0" smtClean="0"/>
              <a:t>FME, SÍ</a:t>
            </a:r>
          </a:p>
          <a:p>
            <a:r>
              <a:rPr lang="is-IS" dirty="0" smtClean="0"/>
              <a:t>Endurskoðunarnefnd</a:t>
            </a:r>
            <a:endParaRPr lang="is-IS" dirty="0"/>
          </a:p>
          <a:p>
            <a:pPr lvl="1"/>
            <a:r>
              <a:rPr lang="is-IS" dirty="0" smtClean="0"/>
              <a:t>Gerð reikningsskila </a:t>
            </a:r>
            <a:r>
              <a:rPr lang="is-IS" dirty="0"/>
              <a:t>og endurskoðun ársreiknings</a:t>
            </a:r>
          </a:p>
          <a:p>
            <a:pPr lvl="1"/>
            <a:r>
              <a:rPr lang="is-IS" dirty="0" smtClean="0"/>
              <a:t>Virkni innra eftirlits, </a:t>
            </a:r>
            <a:r>
              <a:rPr lang="is-IS" dirty="0"/>
              <a:t>innri endurskoðun og áhættustýringu.</a:t>
            </a:r>
          </a:p>
          <a:p>
            <a:r>
              <a:rPr lang="is-IS" dirty="0" smtClean="0"/>
              <a:t>Áhættumælingar</a:t>
            </a:r>
          </a:p>
          <a:p>
            <a:pPr lvl="1"/>
            <a:r>
              <a:rPr lang="is-IS" dirty="0" smtClean="0"/>
              <a:t>Fylgst er reglulega með helstu áhættuþáttum sem greindir eru í áhættustefnu.</a:t>
            </a:r>
          </a:p>
          <a:p>
            <a:r>
              <a:rPr lang="is-IS" dirty="0" err="1" smtClean="0"/>
              <a:t>Hlítingarskýrsla</a:t>
            </a:r>
            <a:endParaRPr lang="is-IS" dirty="0" smtClean="0"/>
          </a:p>
          <a:p>
            <a:pPr lvl="1"/>
            <a:r>
              <a:rPr lang="is-IS" dirty="0" smtClean="0"/>
              <a:t>Hlíta fjárfestingar lögum, fjárfestingastefnu, stefnum einstakra eignasafna.</a:t>
            </a:r>
          </a:p>
          <a:p>
            <a:r>
              <a:rPr lang="is-IS" dirty="0" smtClean="0"/>
              <a:t>Aðrar reglulegar </a:t>
            </a:r>
            <a:r>
              <a:rPr lang="is-IS" dirty="0" err="1" smtClean="0"/>
              <a:t>skýrslur</a:t>
            </a:r>
            <a:r>
              <a:rPr lang="is-IS" dirty="0" smtClean="0"/>
              <a:t> og kannanir</a:t>
            </a:r>
          </a:p>
          <a:p>
            <a:pPr lvl="1"/>
            <a:r>
              <a:rPr lang="is-IS" dirty="0" err="1" smtClean="0"/>
              <a:t>Ítarskýrslur</a:t>
            </a:r>
            <a:r>
              <a:rPr lang="is-IS" dirty="0" smtClean="0"/>
              <a:t> til stjórnar</a:t>
            </a:r>
          </a:p>
          <a:p>
            <a:pPr lvl="1"/>
            <a:r>
              <a:rPr lang="is-IS" dirty="0" smtClean="0"/>
              <a:t>Hlíting við reglur sjóðsins.</a:t>
            </a:r>
          </a:p>
          <a:p>
            <a:pPr lvl="1"/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763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Dýrmæt reynsla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Bankahrunið var </a:t>
            </a:r>
            <a:r>
              <a:rPr lang="is-IS" dirty="0" err="1" smtClean="0"/>
              <a:t>dýrt</a:t>
            </a:r>
            <a:r>
              <a:rPr lang="is-IS" dirty="0" smtClean="0"/>
              <a:t> er líka dýrmæt reynsla.</a:t>
            </a:r>
          </a:p>
          <a:p>
            <a:r>
              <a:rPr lang="is-IS" dirty="0" smtClean="0"/>
              <a:t>Hefur </a:t>
            </a:r>
            <a:r>
              <a:rPr lang="is-IS" dirty="0"/>
              <a:t>skilað aukinni áherslu á áhættustýringu, áreiðanleikakannanir og eftirfylgni með </a:t>
            </a:r>
            <a:r>
              <a:rPr lang="is-IS" dirty="0" smtClean="0"/>
              <a:t>fjárfestingum.</a:t>
            </a:r>
          </a:p>
          <a:p>
            <a:r>
              <a:rPr lang="is-IS" dirty="0" smtClean="0"/>
              <a:t>Gætum þess að góð ávöxtun síðustu ára minnki ekki kröfur um vandlega ígrundaðar fjárfestingar.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7865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Breytingar á undanförnum árum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Lög, reglur, leiðbeinandi tilmæli</a:t>
            </a:r>
          </a:p>
          <a:p>
            <a:r>
              <a:rPr lang="is-IS" dirty="0" smtClean="0"/>
              <a:t>Starfsmenn </a:t>
            </a:r>
            <a:r>
              <a:rPr lang="is-IS" dirty="0" err="1" smtClean="0"/>
              <a:t>lífeyrissjóða</a:t>
            </a:r>
            <a:endParaRPr lang="is-IS" dirty="0" smtClean="0"/>
          </a:p>
          <a:p>
            <a:r>
              <a:rPr lang="is-IS" dirty="0" smtClean="0"/>
              <a:t>Fjárfestingaferill</a:t>
            </a:r>
          </a:p>
          <a:p>
            <a:pPr lvl="1"/>
            <a:r>
              <a:rPr lang="is-IS" dirty="0" smtClean="0"/>
              <a:t>Áhættustefna</a:t>
            </a:r>
          </a:p>
          <a:p>
            <a:pPr lvl="1"/>
            <a:r>
              <a:rPr lang="is-IS" dirty="0" smtClean="0"/>
              <a:t>Áreiðanleikakannanir</a:t>
            </a:r>
          </a:p>
          <a:p>
            <a:pPr lvl="1"/>
            <a:r>
              <a:rPr lang="is-IS" dirty="0" smtClean="0"/>
              <a:t>Eftirfylgni</a:t>
            </a:r>
          </a:p>
          <a:p>
            <a:pPr lvl="1"/>
            <a:endParaRPr lang="is-IS" dirty="0" smtClean="0"/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4724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Breytingar á lögum um </a:t>
            </a:r>
            <a:r>
              <a:rPr lang="is-IS" dirty="0" err="1" smtClean="0"/>
              <a:t>lífeyrissjóði</a:t>
            </a:r>
            <a:r>
              <a:rPr lang="is-IS" dirty="0" smtClean="0"/>
              <a:t> 129/1997 er snúa að eignastýringu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/>
              <a:t>Ákvæði um próf í verðbréfaviðskiptum </a:t>
            </a:r>
            <a:r>
              <a:rPr lang="is-IS" sz="1200" dirty="0"/>
              <a:t>(13/2009</a:t>
            </a:r>
            <a:r>
              <a:rPr lang="is-IS" sz="1200" dirty="0" smtClean="0"/>
              <a:t>)</a:t>
            </a:r>
            <a:endParaRPr lang="is-IS" sz="1200" dirty="0"/>
          </a:p>
          <a:p>
            <a:r>
              <a:rPr lang="is-IS" sz="2400" dirty="0"/>
              <a:t>Áhættustýring </a:t>
            </a:r>
            <a:r>
              <a:rPr lang="is-IS" sz="1200" dirty="0"/>
              <a:t>(126/2011</a:t>
            </a:r>
            <a:r>
              <a:rPr lang="is-IS" sz="1200" dirty="0" smtClean="0"/>
              <a:t>)</a:t>
            </a:r>
            <a:endParaRPr lang="is-IS" sz="1200" dirty="0"/>
          </a:p>
          <a:p>
            <a:r>
              <a:rPr lang="is-IS" sz="2400" dirty="0"/>
              <a:t>Hæfi stjórnarmanna </a:t>
            </a:r>
            <a:r>
              <a:rPr lang="is-IS" sz="1200" dirty="0"/>
              <a:t>(122/2011</a:t>
            </a:r>
            <a:r>
              <a:rPr lang="is-IS" sz="1200" dirty="0" smtClean="0"/>
              <a:t>)</a:t>
            </a:r>
          </a:p>
          <a:p>
            <a:endParaRPr lang="is-IS" sz="1200" dirty="0"/>
          </a:p>
          <a:p>
            <a:r>
              <a:rPr lang="is-IS" sz="2400" dirty="0" smtClean="0"/>
              <a:t>Hámark óskráðra eigna </a:t>
            </a:r>
            <a:r>
              <a:rPr lang="is-IS" sz="2400" dirty="0" err="1" smtClean="0"/>
              <a:t>hækkað</a:t>
            </a:r>
            <a:r>
              <a:rPr lang="is-IS" sz="2400" dirty="0" smtClean="0"/>
              <a:t> </a:t>
            </a:r>
            <a:r>
              <a:rPr lang="is-IS" sz="2400" dirty="0" err="1" smtClean="0"/>
              <a:t>úr</a:t>
            </a:r>
            <a:r>
              <a:rPr lang="is-IS" sz="2400" dirty="0" smtClean="0"/>
              <a:t> 10% í 20% </a:t>
            </a:r>
            <a:r>
              <a:rPr lang="is-IS" sz="1200" dirty="0" smtClean="0"/>
              <a:t>(13/2009)</a:t>
            </a:r>
          </a:p>
          <a:p>
            <a:r>
              <a:rPr lang="is-IS" sz="2400" dirty="0" smtClean="0"/>
              <a:t>Hámark 20</a:t>
            </a:r>
            <a:r>
              <a:rPr lang="is-IS" sz="2400" dirty="0"/>
              <a:t>% af hlutafé í </a:t>
            </a:r>
            <a:r>
              <a:rPr lang="is-IS" sz="2400" dirty="0" err="1" smtClean="0"/>
              <a:t>slhf</a:t>
            </a:r>
            <a:r>
              <a:rPr lang="is-IS" sz="2400" dirty="0" smtClean="0"/>
              <a:t>, til loka árs 2015 </a:t>
            </a:r>
            <a:r>
              <a:rPr lang="is-IS" sz="1200" dirty="0" smtClean="0"/>
              <a:t>(130/2009)</a:t>
            </a:r>
          </a:p>
          <a:p>
            <a:r>
              <a:rPr lang="is-IS" sz="2400" dirty="0" smtClean="0"/>
              <a:t>Fjárfestingar í </a:t>
            </a:r>
            <a:r>
              <a:rPr lang="is-IS" sz="2400" dirty="0" err="1" smtClean="0"/>
              <a:t>íbúðarhúsnæði</a:t>
            </a:r>
            <a:r>
              <a:rPr lang="is-IS" sz="2400" dirty="0" smtClean="0"/>
              <a:t> </a:t>
            </a:r>
            <a:r>
              <a:rPr lang="is-IS" sz="1200" dirty="0" smtClean="0"/>
              <a:t>(123/2011)</a:t>
            </a:r>
          </a:p>
          <a:p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9190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Reglur FME og reglugerð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 smtClean="0"/>
              <a:t>Endurskoðunardeildir </a:t>
            </a:r>
            <a:r>
              <a:rPr lang="is-IS" sz="2400" dirty="0"/>
              <a:t>og sjálfstætt starfandi eftirlitsaðila </a:t>
            </a:r>
            <a:r>
              <a:rPr lang="is-IS" sz="2400" dirty="0" err="1" smtClean="0"/>
              <a:t>lífeyrissjóða</a:t>
            </a:r>
            <a:r>
              <a:rPr lang="is-IS" sz="2400" dirty="0" smtClean="0"/>
              <a:t> </a:t>
            </a:r>
            <a:r>
              <a:rPr lang="is-IS" sz="1200" dirty="0" smtClean="0"/>
              <a:t>(577/2012)</a:t>
            </a:r>
          </a:p>
          <a:p>
            <a:r>
              <a:rPr lang="is-IS" sz="2400" dirty="0" smtClean="0"/>
              <a:t>Framkvæmd </a:t>
            </a:r>
            <a:r>
              <a:rPr lang="is-IS" sz="2400" dirty="0"/>
              <a:t>hæfismats framkvæmdastjóra og stjórnarmanna </a:t>
            </a:r>
            <a:r>
              <a:rPr lang="is-IS" sz="2400" dirty="0" err="1" smtClean="0"/>
              <a:t>lífeyrissjóða</a:t>
            </a:r>
            <a:r>
              <a:rPr lang="is-IS" sz="2400" dirty="0" smtClean="0"/>
              <a:t> </a:t>
            </a:r>
            <a:r>
              <a:rPr lang="is-IS" sz="1200" dirty="0" smtClean="0"/>
              <a:t>(180/2013)</a:t>
            </a:r>
          </a:p>
          <a:p>
            <a:r>
              <a:rPr lang="is-IS" sz="2400" dirty="0"/>
              <a:t>Á</a:t>
            </a:r>
            <a:r>
              <a:rPr lang="is-IS" sz="2400" dirty="0" smtClean="0"/>
              <a:t>rsreikninga </a:t>
            </a:r>
            <a:r>
              <a:rPr lang="is-IS" sz="2400" dirty="0" err="1" smtClean="0"/>
              <a:t>lífeyrissjóða</a:t>
            </a:r>
            <a:r>
              <a:rPr lang="is-IS" sz="2400" dirty="0" smtClean="0"/>
              <a:t> </a:t>
            </a:r>
            <a:r>
              <a:rPr lang="is-IS" sz="1200" dirty="0" smtClean="0"/>
              <a:t>(916/2015)</a:t>
            </a:r>
          </a:p>
          <a:p>
            <a:r>
              <a:rPr lang="is-IS" sz="2400" dirty="0"/>
              <a:t>Fjárfestingarstefna og úttekt á ávöxtun </a:t>
            </a:r>
            <a:r>
              <a:rPr lang="is-IS" sz="2400" dirty="0" err="1"/>
              <a:t>lífeyrissjóða</a:t>
            </a:r>
            <a:r>
              <a:rPr lang="is-IS" sz="2400" dirty="0"/>
              <a:t> og vörsluaðila </a:t>
            </a:r>
            <a:r>
              <a:rPr lang="is-IS" sz="2400" dirty="0" smtClean="0"/>
              <a:t>séreignarsparnaðar </a:t>
            </a:r>
            <a:r>
              <a:rPr lang="is-IS" sz="1200" dirty="0" smtClean="0"/>
              <a:t>(916/2009)</a:t>
            </a:r>
            <a:endParaRPr lang="is-IS" sz="1200" dirty="0"/>
          </a:p>
          <a:p>
            <a:endParaRPr lang="is-IS" sz="2400" dirty="0" smtClean="0"/>
          </a:p>
          <a:p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22141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Leiðbeinandi tilmæli FME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457200" lvl="1">
              <a:buClr>
                <a:schemeClr val="tx2"/>
              </a:buClr>
              <a:buFont typeface="Arial" pitchFamily="34" charset="0"/>
              <a:buChar char="•"/>
            </a:pPr>
            <a:r>
              <a:rPr lang="is-IS" sz="3300" b="1" dirty="0"/>
              <a:t>Áhættustýring samtryggingadeilda </a:t>
            </a:r>
            <a:r>
              <a:rPr lang="is-IS" sz="3300" b="1" dirty="0" err="1"/>
              <a:t>lífeyrissjóða</a:t>
            </a:r>
            <a:r>
              <a:rPr lang="is-IS" sz="3300" b="1" dirty="0"/>
              <a:t> </a:t>
            </a:r>
            <a:r>
              <a:rPr lang="is-IS" sz="2200" b="1" dirty="0" smtClean="0"/>
              <a:t>(</a:t>
            </a:r>
            <a:r>
              <a:rPr lang="is-IS" sz="2200" dirty="0" smtClean="0"/>
              <a:t>1/2013)</a:t>
            </a:r>
            <a:endParaRPr lang="is-IS" sz="2200" dirty="0"/>
          </a:p>
          <a:p>
            <a:pPr lvl="1"/>
            <a:r>
              <a:rPr lang="is-IS" dirty="0"/>
              <a:t>Áhættustefna</a:t>
            </a:r>
          </a:p>
          <a:p>
            <a:pPr lvl="1"/>
            <a:r>
              <a:rPr lang="is-IS" dirty="0"/>
              <a:t>Greining áhættu og innleiðing reglna</a:t>
            </a:r>
          </a:p>
          <a:p>
            <a:pPr lvl="1"/>
            <a:r>
              <a:rPr lang="is-IS" dirty="0"/>
              <a:t>Innra eftirlit og </a:t>
            </a:r>
            <a:r>
              <a:rPr lang="is-IS" dirty="0" err="1"/>
              <a:t>hlítingarskýrsla</a:t>
            </a:r>
            <a:endParaRPr lang="is-IS" dirty="0"/>
          </a:p>
          <a:p>
            <a:r>
              <a:rPr lang="is-IS" dirty="0" smtClean="0"/>
              <a:t>Hæfi lykilstarfsmanna </a:t>
            </a:r>
            <a:r>
              <a:rPr lang="is-IS" sz="2200" dirty="0" smtClean="0"/>
              <a:t>3/2010</a:t>
            </a:r>
          </a:p>
          <a:p>
            <a:pPr lvl="1"/>
            <a:r>
              <a:rPr lang="is-IS" dirty="0"/>
              <a:t>Lykilstarfsmaður </a:t>
            </a:r>
            <a:r>
              <a:rPr lang="is-IS" dirty="0" smtClean="0"/>
              <a:t>hefur </a:t>
            </a:r>
            <a:r>
              <a:rPr lang="is-IS" dirty="0"/>
              <a:t>umboð til að taka ákvarðanir sem geta haft áhrif á framtíðarþróun og afkomu </a:t>
            </a:r>
            <a:r>
              <a:rPr lang="is-IS" dirty="0" err="1"/>
              <a:t>lífeyrissjóðsins</a:t>
            </a:r>
            <a:r>
              <a:rPr lang="is-IS" dirty="0" smtClean="0"/>
              <a:t>.</a:t>
            </a:r>
          </a:p>
          <a:p>
            <a:r>
              <a:rPr lang="is-IS" dirty="0" smtClean="0"/>
              <a:t>Upplýsingakerfi </a:t>
            </a:r>
            <a:r>
              <a:rPr lang="is-IS" dirty="0"/>
              <a:t>eftirlitsskyldra aðila </a:t>
            </a:r>
            <a:r>
              <a:rPr lang="is-IS" sz="2200" dirty="0"/>
              <a:t>(</a:t>
            </a:r>
            <a:r>
              <a:rPr lang="is-IS" sz="2200" dirty="0" smtClean="0"/>
              <a:t>2/2014)</a:t>
            </a:r>
            <a:endParaRPr lang="is-IS" sz="2200" dirty="0"/>
          </a:p>
          <a:p>
            <a:pPr lvl="1"/>
            <a:r>
              <a:rPr lang="is-IS" dirty="0" smtClean="0"/>
              <a:t>Öryggisstefna, verklagsreglur, neyðaráætlun, áhættumat, hlíting</a:t>
            </a:r>
          </a:p>
          <a:p>
            <a:r>
              <a:rPr lang="is-IS" dirty="0" smtClean="0"/>
              <a:t>Aðgerðir gegn peningaþvætti og fjármögnun hryðjuverka </a:t>
            </a:r>
            <a:r>
              <a:rPr lang="is-IS" sz="2200" dirty="0" smtClean="0"/>
              <a:t>(5/2014)</a:t>
            </a:r>
          </a:p>
          <a:p>
            <a:pPr lvl="1"/>
            <a:r>
              <a:rPr lang="is-IS" dirty="0" smtClean="0"/>
              <a:t>Könnun á áreiðanleika viðskiptamanna</a:t>
            </a:r>
          </a:p>
          <a:p>
            <a:pPr lvl="1"/>
            <a:r>
              <a:rPr lang="is-IS" dirty="0" smtClean="0"/>
              <a:t>Rannsóknarskylda og tilkynningaskylda</a:t>
            </a:r>
          </a:p>
          <a:p>
            <a:pPr lvl="1"/>
            <a:r>
              <a:rPr lang="is-IS" dirty="0" smtClean="0"/>
              <a:t>Ábyrgðarmaður</a:t>
            </a:r>
          </a:p>
          <a:p>
            <a:r>
              <a:rPr lang="is-IS" dirty="0" err="1" smtClean="0"/>
              <a:t>Útvistun</a:t>
            </a:r>
            <a:r>
              <a:rPr lang="is-IS" dirty="0" smtClean="0"/>
              <a:t> </a:t>
            </a:r>
            <a:r>
              <a:rPr lang="is-IS" dirty="0" err="1" smtClean="0"/>
              <a:t>hjá</a:t>
            </a:r>
            <a:r>
              <a:rPr lang="is-IS" dirty="0" smtClean="0"/>
              <a:t> eftirlitsskyldum aðilum </a:t>
            </a:r>
            <a:r>
              <a:rPr lang="is-IS" sz="2200" dirty="0" smtClean="0"/>
              <a:t>(6/2014</a:t>
            </a:r>
            <a:r>
              <a:rPr lang="is-IS" sz="2200" dirty="0"/>
              <a:t>)</a:t>
            </a:r>
            <a:endParaRPr lang="is-IS" sz="2200" dirty="0" smtClean="0"/>
          </a:p>
          <a:p>
            <a:pPr lvl="1"/>
            <a:r>
              <a:rPr lang="is-IS" dirty="0" smtClean="0"/>
              <a:t>Atriði sem þarf að gæta að komi fram í </a:t>
            </a:r>
            <a:r>
              <a:rPr lang="is-IS" dirty="0" err="1" smtClean="0"/>
              <a:t>samingum</a:t>
            </a:r>
            <a:endParaRPr lang="is-IS" dirty="0"/>
          </a:p>
          <a:p>
            <a:pPr lvl="1"/>
            <a:r>
              <a:rPr lang="is-IS" dirty="0" smtClean="0"/>
              <a:t>Tilkynna þarf FME um </a:t>
            </a:r>
            <a:r>
              <a:rPr lang="is-IS" dirty="0" err="1" smtClean="0"/>
              <a:t>útvistun</a:t>
            </a:r>
            <a:r>
              <a:rPr lang="is-IS" dirty="0" smtClean="0"/>
              <a:t> mikilvægra verkefna</a:t>
            </a:r>
          </a:p>
          <a:p>
            <a:pPr lvl="1"/>
            <a:r>
              <a:rPr lang="is-IS" dirty="0" smtClean="0"/>
              <a:t>Hvaða verkefnum er ekki hægt að </a:t>
            </a:r>
            <a:r>
              <a:rPr lang="is-IS" dirty="0" err="1" smtClean="0"/>
              <a:t>útvista</a:t>
            </a:r>
            <a:endParaRPr lang="is-IS" dirty="0" smtClean="0"/>
          </a:p>
          <a:p>
            <a:r>
              <a:rPr lang="is-IS" dirty="0" smtClean="0"/>
              <a:t>Samskipti FME og ytri endurskoðenda eftirlitsskyldra aðila </a:t>
            </a:r>
            <a:r>
              <a:rPr lang="is-IS" sz="2200" dirty="0" smtClean="0"/>
              <a:t>(4/2015</a:t>
            </a:r>
            <a:r>
              <a:rPr lang="is-IS" sz="2200" dirty="0"/>
              <a:t>)</a:t>
            </a:r>
            <a:endParaRPr lang="is-IS" sz="2200" dirty="0" smtClean="0"/>
          </a:p>
          <a:p>
            <a:pPr lvl="1"/>
            <a:r>
              <a:rPr lang="is-IS" dirty="0" smtClean="0"/>
              <a:t>Fundir FME og ytri </a:t>
            </a:r>
            <a:r>
              <a:rPr lang="is-IS" dirty="0" err="1" smtClean="0"/>
              <a:t>enduskoðenda</a:t>
            </a:r>
            <a:r>
              <a:rPr lang="is-IS" dirty="0" smtClean="0"/>
              <a:t> við upphaf og lok endurskoðunar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631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Fjölgun starfsmanna </a:t>
            </a:r>
            <a:r>
              <a:rPr lang="is-IS" dirty="0" err="1" smtClean="0"/>
              <a:t>lífeyrissjóða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/>
          </a:bodyPr>
          <a:lstStyle/>
          <a:p>
            <a:r>
              <a:rPr lang="is-IS" dirty="0" smtClean="0"/>
              <a:t>Eignastýring</a:t>
            </a:r>
          </a:p>
          <a:p>
            <a:pPr lvl="1"/>
            <a:r>
              <a:rPr lang="is-IS" dirty="0" smtClean="0"/>
              <a:t>með próf í verðbréfaviðskiptum</a:t>
            </a:r>
          </a:p>
          <a:p>
            <a:r>
              <a:rPr lang="is-IS" dirty="0" smtClean="0"/>
              <a:t>Áhættustjórar</a:t>
            </a:r>
          </a:p>
          <a:p>
            <a:r>
              <a:rPr lang="is-IS" dirty="0" err="1" smtClean="0"/>
              <a:t>Lögfræðingar</a:t>
            </a:r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Endurskoðunarnefndir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960506"/>
              </p:ext>
            </p:extLst>
          </p:nvPr>
        </p:nvGraphicFramePr>
        <p:xfrm>
          <a:off x="4860032" y="1610316"/>
          <a:ext cx="4283968" cy="419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Eignir </a:t>
            </a:r>
            <a:r>
              <a:rPr lang="is-IS" dirty="0" err="1" smtClean="0"/>
              <a:t>lífeyrissjóða</a:t>
            </a:r>
            <a:endParaRPr lang="is-IS" dirty="0"/>
          </a:p>
        </p:txBody>
      </p:sp>
      <p:sp>
        <p:nvSpPr>
          <p:cNvPr id="5" name="TextBox 4"/>
          <p:cNvSpPr txBox="1"/>
          <p:nvPr/>
        </p:nvSpPr>
        <p:spPr>
          <a:xfrm>
            <a:off x="5948958" y="6495962"/>
            <a:ext cx="294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i="1" dirty="0" smtClean="0"/>
              <a:t>SÍ: Sótt </a:t>
            </a:r>
            <a:r>
              <a:rPr lang="is-IS" sz="1200" i="1" dirty="0"/>
              <a:t>frá http://hagtolur.sedlabanki.is/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054079"/>
              </p:ext>
            </p:extLst>
          </p:nvPr>
        </p:nvGraphicFramePr>
        <p:xfrm>
          <a:off x="755576" y="1628800"/>
          <a:ext cx="7704361" cy="439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4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Fjárfestingaferill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is-IS" sz="2600" dirty="0" smtClean="0"/>
              <a:t>Mótun </a:t>
            </a:r>
            <a:r>
              <a:rPr lang="is-IS" sz="2600" dirty="0"/>
              <a:t>fjárfestingar- og áhættustefnu</a:t>
            </a:r>
          </a:p>
          <a:p>
            <a:r>
              <a:rPr lang="is-IS" sz="2600" dirty="0" smtClean="0"/>
              <a:t>Skipting í </a:t>
            </a:r>
            <a:r>
              <a:rPr lang="is-IS" sz="2600" dirty="0"/>
              <a:t>eignasöfn og ákvörðun um heimildir og stefnur einstakra eignasafna</a:t>
            </a:r>
          </a:p>
          <a:p>
            <a:r>
              <a:rPr lang="is-IS" sz="2600" dirty="0" smtClean="0"/>
              <a:t>Val </a:t>
            </a:r>
            <a:r>
              <a:rPr lang="is-IS" sz="2600" dirty="0"/>
              <a:t>á stýranda eignasafna / </a:t>
            </a:r>
            <a:r>
              <a:rPr lang="is-IS" sz="2600" dirty="0" smtClean="0"/>
              <a:t>áreiðanleikakannanir</a:t>
            </a:r>
          </a:p>
          <a:p>
            <a:r>
              <a:rPr lang="is-IS" sz="2600" dirty="0" smtClean="0"/>
              <a:t>Fjárfestingar / þriggja laga ákvarðanir flóknari fjárfestinga</a:t>
            </a:r>
          </a:p>
          <a:p>
            <a:r>
              <a:rPr lang="is-IS" sz="2600" dirty="0" smtClean="0"/>
              <a:t>Eftirfylgni</a:t>
            </a:r>
            <a:endParaRPr lang="is-IS" sz="2600" dirty="0"/>
          </a:p>
        </p:txBody>
      </p:sp>
    </p:spTree>
    <p:extLst>
      <p:ext uri="{BB962C8B-B14F-4D97-AF65-F5344CB8AC3E}">
        <p14:creationId xmlns:p14="http://schemas.microsoft.com/office/powerpoint/2010/main" val="31758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Áhættustefna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Skipulag áhættustýringar</a:t>
            </a:r>
          </a:p>
          <a:p>
            <a:pPr lvl="1"/>
            <a:r>
              <a:rPr lang="is-IS" dirty="0" smtClean="0"/>
              <a:t>Hlutverk tengd innra eftirliti og áhættustýringu</a:t>
            </a:r>
          </a:p>
          <a:p>
            <a:r>
              <a:rPr lang="is-IS" dirty="0" smtClean="0"/>
              <a:t>Áhættuflokkar</a:t>
            </a:r>
          </a:p>
          <a:p>
            <a:pPr lvl="1"/>
            <a:r>
              <a:rPr lang="is-IS" dirty="0" smtClean="0"/>
              <a:t>Lýsing áhættuþátta</a:t>
            </a:r>
          </a:p>
          <a:p>
            <a:pPr lvl="1"/>
            <a:r>
              <a:rPr lang="is-IS" dirty="0" smtClean="0"/>
              <a:t>Helstu </a:t>
            </a:r>
            <a:r>
              <a:rPr lang="is-IS" dirty="0"/>
              <a:t>e</a:t>
            </a:r>
            <a:r>
              <a:rPr lang="is-IS" dirty="0" smtClean="0"/>
              <a:t>ftirlitsþættir</a:t>
            </a:r>
          </a:p>
          <a:p>
            <a:r>
              <a:rPr lang="is-IS" dirty="0" smtClean="0"/>
              <a:t>Framkvæmd áhættustýringar</a:t>
            </a:r>
          </a:p>
          <a:p>
            <a:pPr lvl="1"/>
            <a:r>
              <a:rPr lang="is-IS" dirty="0" smtClean="0"/>
              <a:t>Áhættuskrá</a:t>
            </a:r>
          </a:p>
          <a:p>
            <a:pPr lvl="1"/>
            <a:r>
              <a:rPr lang="is-IS" dirty="0" smtClean="0"/>
              <a:t>Dagskrá áhættustýringar</a:t>
            </a:r>
          </a:p>
          <a:p>
            <a:pPr lvl="1"/>
            <a:r>
              <a:rPr lang="is-IS" dirty="0" err="1" smtClean="0"/>
              <a:t>Skýrslugjöf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570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tapi - glæru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Stapi - glærutemplate</Template>
  <TotalTime>4884</TotalTime>
  <Words>562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Stapi - glærutemplate</vt:lpstr>
      <vt:lpstr>Svo lengi lærir sem lifir Breytingar í verklagi við fjárfestingar og eftirfylgni hjá lífeyrissjóðum   Jóna Finndís Jónsdóttir Áhættustjóri hjá Stapa lífeyrissjóði</vt:lpstr>
      <vt:lpstr>Breytingar á undanförnum árum</vt:lpstr>
      <vt:lpstr>Breytingar á lögum um lífeyrissjóði 129/1997 er snúa að eignastýringu</vt:lpstr>
      <vt:lpstr>Reglur FME og reglugerð</vt:lpstr>
      <vt:lpstr>Leiðbeinandi tilmæli FME</vt:lpstr>
      <vt:lpstr>Fjölgun starfsmanna lífeyrissjóða</vt:lpstr>
      <vt:lpstr>Eignir lífeyrissjóða</vt:lpstr>
      <vt:lpstr>Fjárfestingaferill</vt:lpstr>
      <vt:lpstr>Áhættustefna</vt:lpstr>
      <vt:lpstr>Áreiðanleikakannanir</vt:lpstr>
      <vt:lpstr>Skuldabréfamarkaður – 2006/2007</vt:lpstr>
      <vt:lpstr>Skuldabréfamarkaður – 2016</vt:lpstr>
      <vt:lpstr>Eftirfylgni - skýrslur</vt:lpstr>
      <vt:lpstr>Dýrmæt reynsla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Jóna Finndís Jónsdóttir</dc:creator>
  <cp:lastModifiedBy>Þórey S. Þórðardóttir</cp:lastModifiedBy>
  <cp:revision>123</cp:revision>
  <cp:lastPrinted>2016-04-11T15:32:53Z</cp:lastPrinted>
  <dcterms:created xsi:type="dcterms:W3CDTF">2012-11-22T14:38:09Z</dcterms:created>
  <dcterms:modified xsi:type="dcterms:W3CDTF">2016-04-12T14:16:50Z</dcterms:modified>
</cp:coreProperties>
</file>